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1"/>
  </p:sldMasterIdLst>
  <p:notesMasterIdLst>
    <p:notesMasterId r:id="rId37"/>
  </p:notesMasterIdLst>
  <p:sldIdLst>
    <p:sldId id="257" r:id="rId2"/>
    <p:sldId id="258" r:id="rId3"/>
    <p:sldId id="261" r:id="rId4"/>
    <p:sldId id="262" r:id="rId5"/>
    <p:sldId id="293" r:id="rId6"/>
    <p:sldId id="294" r:id="rId7"/>
    <p:sldId id="265" r:id="rId8"/>
    <p:sldId id="295" r:id="rId9"/>
    <p:sldId id="296" r:id="rId10"/>
    <p:sldId id="263" r:id="rId11"/>
    <p:sldId id="266" r:id="rId12"/>
    <p:sldId id="278" r:id="rId13"/>
    <p:sldId id="279" r:id="rId14"/>
    <p:sldId id="280" r:id="rId15"/>
    <p:sldId id="281" r:id="rId16"/>
    <p:sldId id="282" r:id="rId17"/>
    <p:sldId id="283" r:id="rId18"/>
    <p:sldId id="284" r:id="rId19"/>
    <p:sldId id="285" r:id="rId20"/>
    <p:sldId id="271" r:id="rId21"/>
    <p:sldId id="269" r:id="rId22"/>
    <p:sldId id="270" r:id="rId23"/>
    <p:sldId id="268" r:id="rId24"/>
    <p:sldId id="272" r:id="rId25"/>
    <p:sldId id="277" r:id="rId26"/>
    <p:sldId id="273" r:id="rId27"/>
    <p:sldId id="274" r:id="rId28"/>
    <p:sldId id="275" r:id="rId29"/>
    <p:sldId id="27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33" autoAdjust="0"/>
  </p:normalViewPr>
  <p:slideViewPr>
    <p:cSldViewPr snapToGrid="0">
      <p:cViewPr varScale="1">
        <p:scale>
          <a:sx n="87" d="100"/>
          <a:sy n="87" d="100"/>
        </p:scale>
        <p:origin x="499"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68F42-8AF1-4ED5-82D4-A3CF8CB4901F}" type="datetimeFigureOut">
              <a:rPr lang="en-IN" smtClean="0"/>
              <a:t>14-04-2017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7FA25-ACF2-4660-8C4C-07DAB4812356}" type="slidenum">
              <a:rPr lang="en-IN" smtClean="0"/>
              <a:t>‹#›</a:t>
            </a:fld>
            <a:endParaRPr lang="en-IN"/>
          </a:p>
        </p:txBody>
      </p:sp>
    </p:spTree>
    <p:extLst>
      <p:ext uri="{BB962C8B-B14F-4D97-AF65-F5344CB8AC3E}">
        <p14:creationId xmlns:p14="http://schemas.microsoft.com/office/powerpoint/2010/main" val="324731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F7FA25-ACF2-4660-8C4C-07DAB4812356}" type="slidenum">
              <a:rPr lang="en-IN" smtClean="0"/>
              <a:t>10</a:t>
            </a:fld>
            <a:endParaRPr lang="en-IN"/>
          </a:p>
        </p:txBody>
      </p:sp>
    </p:spTree>
    <p:extLst>
      <p:ext uri="{BB962C8B-B14F-4D97-AF65-F5344CB8AC3E}">
        <p14:creationId xmlns:p14="http://schemas.microsoft.com/office/powerpoint/2010/main" val="298433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8F7FA25-ACF2-4660-8C4C-07DAB4812356}" type="slidenum">
              <a:rPr lang="en-IN" smtClean="0"/>
              <a:t>26</a:t>
            </a:fld>
            <a:endParaRPr lang="en-IN"/>
          </a:p>
        </p:txBody>
      </p:sp>
    </p:spTree>
    <p:extLst>
      <p:ext uri="{BB962C8B-B14F-4D97-AF65-F5344CB8AC3E}">
        <p14:creationId xmlns:p14="http://schemas.microsoft.com/office/powerpoint/2010/main" val="1059004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8F7FA25-ACF2-4660-8C4C-07DAB4812356}" type="slidenum">
              <a:rPr lang="en-IN" smtClean="0"/>
              <a:t>29</a:t>
            </a:fld>
            <a:endParaRPr lang="en-IN"/>
          </a:p>
        </p:txBody>
      </p:sp>
    </p:spTree>
    <p:extLst>
      <p:ext uri="{BB962C8B-B14F-4D97-AF65-F5344CB8AC3E}">
        <p14:creationId xmlns:p14="http://schemas.microsoft.com/office/powerpoint/2010/main" val="369356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user can navigate each category to finding a resource, that can be tutorials, books, apps, research, .</a:t>
            </a:r>
          </a:p>
        </p:txBody>
      </p:sp>
      <p:sp>
        <p:nvSpPr>
          <p:cNvPr id="4" name="Slide Number Placeholder 3"/>
          <p:cNvSpPr>
            <a:spLocks noGrp="1"/>
          </p:cNvSpPr>
          <p:nvPr>
            <p:ph type="sldNum" sz="quarter" idx="10"/>
          </p:nvPr>
        </p:nvSpPr>
        <p:spPr/>
        <p:txBody>
          <a:bodyPr/>
          <a:lstStyle/>
          <a:p>
            <a:fld id="{88F7FA25-ACF2-4660-8C4C-07DAB4812356}" type="slidenum">
              <a:rPr lang="en-IN" smtClean="0"/>
              <a:t>12</a:t>
            </a:fld>
            <a:endParaRPr lang="en-IN"/>
          </a:p>
        </p:txBody>
      </p:sp>
    </p:spTree>
    <p:extLst>
      <p:ext uri="{BB962C8B-B14F-4D97-AF65-F5344CB8AC3E}">
        <p14:creationId xmlns:p14="http://schemas.microsoft.com/office/powerpoint/2010/main" val="162558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user can navigate each category to finding a resource, that can be tutorials, books, apps, research, .</a:t>
            </a:r>
          </a:p>
          <a:p>
            <a:r>
              <a:rPr lang="en-US" dirty="0"/>
              <a:t>They will search by default </a:t>
            </a:r>
            <a:r>
              <a:rPr lang="en-US" dirty="0" err="1"/>
              <a:t>trhout</a:t>
            </a:r>
            <a:r>
              <a:rPr lang="en-US" dirty="0"/>
              <a:t> all contents, all categories</a:t>
            </a:r>
          </a:p>
        </p:txBody>
      </p:sp>
      <p:sp>
        <p:nvSpPr>
          <p:cNvPr id="4" name="Slide Number Placeholder 3"/>
          <p:cNvSpPr>
            <a:spLocks noGrp="1"/>
          </p:cNvSpPr>
          <p:nvPr>
            <p:ph type="sldNum" sz="quarter" idx="10"/>
          </p:nvPr>
        </p:nvSpPr>
        <p:spPr/>
        <p:txBody>
          <a:bodyPr/>
          <a:lstStyle/>
          <a:p>
            <a:fld id="{88F7FA25-ACF2-4660-8C4C-07DAB4812356}" type="slidenum">
              <a:rPr lang="en-IN" smtClean="0"/>
              <a:t>13</a:t>
            </a:fld>
            <a:endParaRPr lang="en-IN"/>
          </a:p>
        </p:txBody>
      </p:sp>
    </p:spTree>
    <p:extLst>
      <p:ext uri="{BB962C8B-B14F-4D97-AF65-F5344CB8AC3E}">
        <p14:creationId xmlns:p14="http://schemas.microsoft.com/office/powerpoint/2010/main" val="167166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final user can select inside which specifically category they want to search</a:t>
            </a:r>
          </a:p>
        </p:txBody>
      </p:sp>
      <p:sp>
        <p:nvSpPr>
          <p:cNvPr id="4" name="Slide Number Placeholder 3"/>
          <p:cNvSpPr>
            <a:spLocks noGrp="1"/>
          </p:cNvSpPr>
          <p:nvPr>
            <p:ph type="sldNum" sz="quarter" idx="10"/>
          </p:nvPr>
        </p:nvSpPr>
        <p:spPr/>
        <p:txBody>
          <a:bodyPr/>
          <a:lstStyle/>
          <a:p>
            <a:fld id="{88F7FA25-ACF2-4660-8C4C-07DAB4812356}" type="slidenum">
              <a:rPr lang="en-IN" smtClean="0"/>
              <a:t>14</a:t>
            </a:fld>
            <a:endParaRPr lang="en-IN"/>
          </a:p>
        </p:txBody>
      </p:sp>
    </p:spTree>
    <p:extLst>
      <p:ext uri="{BB962C8B-B14F-4D97-AF65-F5344CB8AC3E}">
        <p14:creationId xmlns:p14="http://schemas.microsoft.com/office/powerpoint/2010/main" val="401628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the hot topic section, in which we show the trending categories.</a:t>
            </a:r>
          </a:p>
          <a:p>
            <a:r>
              <a:rPr lang="en-US" dirty="0"/>
              <a:t>So we add a quick access</a:t>
            </a:r>
          </a:p>
        </p:txBody>
      </p:sp>
      <p:sp>
        <p:nvSpPr>
          <p:cNvPr id="4" name="Slide Number Placeholder 3"/>
          <p:cNvSpPr>
            <a:spLocks noGrp="1"/>
          </p:cNvSpPr>
          <p:nvPr>
            <p:ph type="sldNum" sz="quarter" idx="10"/>
          </p:nvPr>
        </p:nvSpPr>
        <p:spPr/>
        <p:txBody>
          <a:bodyPr/>
          <a:lstStyle/>
          <a:p>
            <a:fld id="{88F7FA25-ACF2-4660-8C4C-07DAB4812356}" type="slidenum">
              <a:rPr lang="en-IN" smtClean="0"/>
              <a:t>15</a:t>
            </a:fld>
            <a:endParaRPr lang="en-IN"/>
          </a:p>
        </p:txBody>
      </p:sp>
    </p:spTree>
    <p:extLst>
      <p:ext uri="{BB962C8B-B14F-4D97-AF65-F5344CB8AC3E}">
        <p14:creationId xmlns:p14="http://schemas.microsoft.com/office/powerpoint/2010/main" val="101145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courses that we add in the database</a:t>
            </a:r>
          </a:p>
        </p:txBody>
      </p:sp>
      <p:sp>
        <p:nvSpPr>
          <p:cNvPr id="4" name="Slide Number Placeholder 3"/>
          <p:cNvSpPr>
            <a:spLocks noGrp="1"/>
          </p:cNvSpPr>
          <p:nvPr>
            <p:ph type="sldNum" sz="quarter" idx="10"/>
          </p:nvPr>
        </p:nvSpPr>
        <p:spPr/>
        <p:txBody>
          <a:bodyPr/>
          <a:lstStyle/>
          <a:p>
            <a:fld id="{88F7FA25-ACF2-4660-8C4C-07DAB4812356}" type="slidenum">
              <a:rPr lang="en-IN" smtClean="0"/>
              <a:t>16</a:t>
            </a:fld>
            <a:endParaRPr lang="en-IN"/>
          </a:p>
        </p:txBody>
      </p:sp>
    </p:spTree>
    <p:extLst>
      <p:ext uri="{BB962C8B-B14F-4D97-AF65-F5344CB8AC3E}">
        <p14:creationId xmlns:p14="http://schemas.microsoft.com/office/powerpoint/2010/main" val="380657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courses that we add in the database</a:t>
            </a:r>
          </a:p>
          <a:p>
            <a:r>
              <a:rPr lang="en-US" dirty="0"/>
              <a:t>We have the structure for social networking</a:t>
            </a:r>
          </a:p>
        </p:txBody>
      </p:sp>
      <p:sp>
        <p:nvSpPr>
          <p:cNvPr id="4" name="Slide Number Placeholder 3"/>
          <p:cNvSpPr>
            <a:spLocks noGrp="1"/>
          </p:cNvSpPr>
          <p:nvPr>
            <p:ph type="sldNum" sz="quarter" idx="10"/>
          </p:nvPr>
        </p:nvSpPr>
        <p:spPr/>
        <p:txBody>
          <a:bodyPr/>
          <a:lstStyle/>
          <a:p>
            <a:fld id="{88F7FA25-ACF2-4660-8C4C-07DAB4812356}" type="slidenum">
              <a:rPr lang="en-IN" smtClean="0"/>
              <a:t>17</a:t>
            </a:fld>
            <a:endParaRPr lang="en-IN"/>
          </a:p>
        </p:txBody>
      </p:sp>
    </p:spTree>
    <p:extLst>
      <p:ext uri="{BB962C8B-B14F-4D97-AF65-F5344CB8AC3E}">
        <p14:creationId xmlns:p14="http://schemas.microsoft.com/office/powerpoint/2010/main" val="383587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final user can select inside which specifically category they want to search</a:t>
            </a:r>
          </a:p>
        </p:txBody>
      </p:sp>
      <p:sp>
        <p:nvSpPr>
          <p:cNvPr id="4" name="Slide Number Placeholder 3"/>
          <p:cNvSpPr>
            <a:spLocks noGrp="1"/>
          </p:cNvSpPr>
          <p:nvPr>
            <p:ph type="sldNum" sz="quarter" idx="10"/>
          </p:nvPr>
        </p:nvSpPr>
        <p:spPr/>
        <p:txBody>
          <a:bodyPr/>
          <a:lstStyle/>
          <a:p>
            <a:fld id="{88F7FA25-ACF2-4660-8C4C-07DAB4812356}" type="slidenum">
              <a:rPr lang="en-IN" smtClean="0"/>
              <a:t>18</a:t>
            </a:fld>
            <a:endParaRPr lang="en-IN"/>
          </a:p>
        </p:txBody>
      </p:sp>
    </p:spTree>
    <p:extLst>
      <p:ext uri="{BB962C8B-B14F-4D97-AF65-F5344CB8AC3E}">
        <p14:creationId xmlns:p14="http://schemas.microsoft.com/office/powerpoint/2010/main" val="3567810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final user can select inside which specifically category they want to search</a:t>
            </a:r>
          </a:p>
        </p:txBody>
      </p:sp>
      <p:sp>
        <p:nvSpPr>
          <p:cNvPr id="4" name="Slide Number Placeholder 3"/>
          <p:cNvSpPr>
            <a:spLocks noGrp="1"/>
          </p:cNvSpPr>
          <p:nvPr>
            <p:ph type="sldNum" sz="quarter" idx="10"/>
          </p:nvPr>
        </p:nvSpPr>
        <p:spPr/>
        <p:txBody>
          <a:bodyPr/>
          <a:lstStyle/>
          <a:p>
            <a:fld id="{88F7FA25-ACF2-4660-8C4C-07DAB4812356}" type="slidenum">
              <a:rPr lang="en-IN" smtClean="0"/>
              <a:t>19</a:t>
            </a:fld>
            <a:endParaRPr lang="en-IN"/>
          </a:p>
        </p:txBody>
      </p:sp>
    </p:spTree>
    <p:extLst>
      <p:ext uri="{BB962C8B-B14F-4D97-AF65-F5344CB8AC3E}">
        <p14:creationId xmlns:p14="http://schemas.microsoft.com/office/powerpoint/2010/main" val="59455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75194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BC7A45-1A30-4D96-9F0C-7A3A8B068F62}" type="datetimeFigureOut">
              <a:rPr lang="en-IN" smtClean="0"/>
              <a:t>14-04-2017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55530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263773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26059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73044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2856232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375815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44469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2939281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2362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2118642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BC7A45-1A30-4D96-9F0C-7A3A8B068F62}" type="datetimeFigureOut">
              <a:rPr lang="en-IN" smtClean="0"/>
              <a:t>14-04-2017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3637454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BC7A45-1A30-4D96-9F0C-7A3A8B068F62}" type="datetimeFigureOut">
              <a:rPr lang="en-IN" smtClean="0"/>
              <a:t>14-04-2017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20176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124812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835922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BBC7A45-1A30-4D96-9F0C-7A3A8B068F62}" type="datetimeFigureOut">
              <a:rPr lang="en-IN" smtClean="0"/>
              <a:t>14-04-2017</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309208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BC7A45-1A30-4D96-9F0C-7A3A8B068F62}" type="datetimeFigureOut">
              <a:rPr lang="en-IN" smtClean="0"/>
              <a:t>14-04-2017</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2F8C78-4528-48D7-86D6-879380E2F52D}" type="slidenum">
              <a:rPr lang="en-IN" smtClean="0"/>
              <a:t>‹#›</a:t>
            </a:fld>
            <a:endParaRPr lang="en-IN"/>
          </a:p>
        </p:txBody>
      </p:sp>
    </p:spTree>
    <p:extLst>
      <p:ext uri="{BB962C8B-B14F-4D97-AF65-F5344CB8AC3E}">
        <p14:creationId xmlns:p14="http://schemas.microsoft.com/office/powerpoint/2010/main" val="38088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BC7A45-1A30-4D96-9F0C-7A3A8B068F62}" type="datetimeFigureOut">
              <a:rPr lang="en-IN" smtClean="0"/>
              <a:t>14-04-2017</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A2F8C78-4528-48D7-86D6-879380E2F52D}" type="slidenum">
              <a:rPr lang="en-IN" smtClean="0"/>
              <a:t>‹#›</a:t>
            </a:fld>
            <a:endParaRPr lang="en-IN"/>
          </a:p>
        </p:txBody>
      </p:sp>
    </p:spTree>
    <p:extLst>
      <p:ext uri="{BB962C8B-B14F-4D97-AF65-F5344CB8AC3E}">
        <p14:creationId xmlns:p14="http://schemas.microsoft.com/office/powerpoint/2010/main" val="1564471155"/>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7388" y="240633"/>
            <a:ext cx="5293895" cy="1323439"/>
          </a:xfrm>
          <a:prstGeom prst="rect">
            <a:avLst/>
          </a:prstGeom>
          <a:noFill/>
        </p:spPr>
        <p:txBody>
          <a:bodyPr wrap="square" rtlCol="0">
            <a:spAutoFit/>
          </a:bodyPr>
          <a:lstStyle/>
          <a:p>
            <a:pPr algn="ctr"/>
            <a:r>
              <a:rPr lang="en-IN" sz="8000" dirty="0">
                <a:latin typeface="Bernard MT Condensed" panose="02050806060905020404" pitchFamily="18" charset="0"/>
              </a:rPr>
              <a:t>IT Library</a:t>
            </a:r>
          </a:p>
        </p:txBody>
      </p:sp>
      <p:sp>
        <p:nvSpPr>
          <p:cNvPr id="3" name="TextBox 2"/>
          <p:cNvSpPr txBox="1"/>
          <p:nvPr/>
        </p:nvSpPr>
        <p:spPr>
          <a:xfrm>
            <a:off x="603943" y="2358189"/>
            <a:ext cx="4368504" cy="3477875"/>
          </a:xfrm>
          <a:prstGeom prst="rect">
            <a:avLst/>
          </a:prstGeom>
          <a:noFill/>
        </p:spPr>
        <p:txBody>
          <a:bodyPr wrap="square" rtlCol="0">
            <a:spAutoFit/>
          </a:bodyPr>
          <a:lstStyle/>
          <a:p>
            <a:r>
              <a:rPr lang="en-IN" sz="4400" b="1" u="sng" dirty="0">
                <a:solidFill>
                  <a:schemeClr val="bg1"/>
                </a:solidFill>
              </a:rPr>
              <a:t>Project by:</a:t>
            </a:r>
          </a:p>
          <a:p>
            <a:r>
              <a:rPr lang="en-IN" sz="4400" b="1" dirty="0"/>
              <a:t>Ajinkya</a:t>
            </a:r>
          </a:p>
          <a:p>
            <a:r>
              <a:rPr lang="en-IN" sz="4400" b="1" dirty="0" err="1"/>
              <a:t>Harshavardhan</a:t>
            </a:r>
            <a:endParaRPr lang="en-IN" sz="4400" b="1" dirty="0"/>
          </a:p>
          <a:p>
            <a:r>
              <a:rPr lang="en-IN" sz="4400" b="1" dirty="0"/>
              <a:t>Luis</a:t>
            </a:r>
          </a:p>
          <a:p>
            <a:r>
              <a:rPr lang="en-IN" sz="4400" b="1" dirty="0"/>
              <a:t>Syed </a:t>
            </a:r>
            <a:r>
              <a:rPr lang="en-IN" sz="4400" b="1" dirty="0" err="1"/>
              <a:t>shareq</a:t>
            </a:r>
            <a:r>
              <a:rPr lang="en-IN" sz="4400" b="1" dirty="0"/>
              <a:t> </a:t>
            </a:r>
          </a:p>
        </p:txBody>
      </p:sp>
    </p:spTree>
    <p:extLst>
      <p:ext uri="{BB962C8B-B14F-4D97-AF65-F5344CB8AC3E}">
        <p14:creationId xmlns:p14="http://schemas.microsoft.com/office/powerpoint/2010/main" val="12467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011" y="2390272"/>
            <a:ext cx="2833020" cy="1077218"/>
          </a:xfrm>
          <a:prstGeom prst="rect">
            <a:avLst/>
          </a:prstGeom>
          <a:noFill/>
        </p:spPr>
        <p:txBody>
          <a:bodyPr wrap="none" rtlCol="0">
            <a:spAutoFit/>
          </a:bodyPr>
          <a:lstStyle/>
          <a:p>
            <a:r>
              <a:rPr lang="en-IN" sz="3200" b="1" dirty="0"/>
              <a:t>Site Diagram </a:t>
            </a:r>
            <a:br>
              <a:rPr lang="en-IN" sz="3200" b="1" dirty="0"/>
            </a:br>
            <a:r>
              <a:rPr lang="en-IN" sz="3200" b="1" dirty="0"/>
              <a:t>(Blueprint)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031" y="358270"/>
            <a:ext cx="8565897" cy="6218440"/>
          </a:xfrm>
          <a:prstGeom prst="rect">
            <a:avLst/>
          </a:prstGeom>
        </p:spPr>
      </p:pic>
    </p:spTree>
    <p:extLst>
      <p:ext uri="{BB962C8B-B14F-4D97-AF65-F5344CB8AC3E}">
        <p14:creationId xmlns:p14="http://schemas.microsoft.com/office/powerpoint/2010/main" val="248359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75746" y="146786"/>
            <a:ext cx="4138864" cy="646331"/>
          </a:xfrm>
          <a:prstGeom prst="rect">
            <a:avLst/>
          </a:prstGeom>
          <a:noFill/>
        </p:spPr>
        <p:txBody>
          <a:bodyPr wrap="square" rtlCol="0">
            <a:spAutoFit/>
          </a:bodyPr>
          <a:lstStyle/>
          <a:p>
            <a:r>
              <a:rPr lang="en-IN" sz="3600" b="1" dirty="0"/>
              <a:t>Welcome Page: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988"/>
          <a:stretch/>
        </p:blipFill>
        <p:spPr>
          <a:xfrm>
            <a:off x="3233000" y="892629"/>
            <a:ext cx="5954544" cy="5638083"/>
          </a:xfrm>
          <a:prstGeom prst="rect">
            <a:avLst/>
          </a:prstGeom>
        </p:spPr>
      </p:pic>
    </p:spTree>
    <p:extLst>
      <p:ext uri="{BB962C8B-B14F-4D97-AF65-F5344CB8AC3E}">
        <p14:creationId xmlns:p14="http://schemas.microsoft.com/office/powerpoint/2010/main" val="360503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Navbar: </a:t>
            </a:r>
          </a:p>
        </p:txBody>
      </p:sp>
      <p:pic>
        <p:nvPicPr>
          <p:cNvPr id="6" name="Picture 5"/>
          <p:cNvPicPr>
            <a:picLocks noChangeAspect="1"/>
          </p:cNvPicPr>
          <p:nvPr/>
        </p:nvPicPr>
        <p:blipFill>
          <a:blip r:embed="rId3"/>
          <a:stretch>
            <a:fillRect/>
          </a:stretch>
        </p:blipFill>
        <p:spPr>
          <a:xfrm>
            <a:off x="685801" y="1353780"/>
            <a:ext cx="10842732" cy="4046895"/>
          </a:xfrm>
          <a:prstGeom prst="rect">
            <a:avLst/>
          </a:prstGeom>
        </p:spPr>
      </p:pic>
    </p:spTree>
    <p:extLst>
      <p:ext uri="{BB962C8B-B14F-4D97-AF65-F5344CB8AC3E}">
        <p14:creationId xmlns:p14="http://schemas.microsoft.com/office/powerpoint/2010/main" val="4010007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Search: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495" r="15362" b="57927"/>
          <a:stretch/>
        </p:blipFill>
        <p:spPr>
          <a:xfrm>
            <a:off x="1041889" y="1543049"/>
            <a:ext cx="9912488" cy="3467101"/>
          </a:xfrm>
          <a:prstGeom prst="rect">
            <a:avLst/>
          </a:prstGeom>
        </p:spPr>
      </p:pic>
    </p:spTree>
    <p:extLst>
      <p:ext uri="{BB962C8B-B14F-4D97-AF65-F5344CB8AC3E}">
        <p14:creationId xmlns:p14="http://schemas.microsoft.com/office/powerpoint/2010/main" val="160994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Search: </a:t>
            </a:r>
          </a:p>
        </p:txBody>
      </p:sp>
      <p:pic>
        <p:nvPicPr>
          <p:cNvPr id="6" name="Picture 5"/>
          <p:cNvPicPr>
            <a:picLocks noChangeAspect="1"/>
          </p:cNvPicPr>
          <p:nvPr/>
        </p:nvPicPr>
        <p:blipFill rotWithShape="1">
          <a:blip r:embed="rId3"/>
          <a:srcRect t="33252" r="25469" b="3398"/>
          <a:stretch/>
        </p:blipFill>
        <p:spPr>
          <a:xfrm>
            <a:off x="1044329" y="1420661"/>
            <a:ext cx="10173094" cy="4638675"/>
          </a:xfrm>
          <a:prstGeom prst="rect">
            <a:avLst/>
          </a:prstGeom>
        </p:spPr>
      </p:pic>
    </p:spTree>
    <p:extLst>
      <p:ext uri="{BB962C8B-B14F-4D97-AF65-F5344CB8AC3E}">
        <p14:creationId xmlns:p14="http://schemas.microsoft.com/office/powerpoint/2010/main" val="37284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Hot Topics: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23" t="33395" r="1623" b="13995"/>
          <a:stretch/>
        </p:blipFill>
        <p:spPr>
          <a:xfrm>
            <a:off x="616525" y="1282745"/>
            <a:ext cx="10563761" cy="5210174"/>
          </a:xfrm>
          <a:prstGeom prst="rect">
            <a:avLst/>
          </a:prstGeom>
        </p:spPr>
      </p:pic>
    </p:spTree>
    <p:extLst>
      <p:ext uri="{BB962C8B-B14F-4D97-AF65-F5344CB8AC3E}">
        <p14:creationId xmlns:p14="http://schemas.microsoft.com/office/powerpoint/2010/main" val="244068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New Topics: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6945" b="13333"/>
          <a:stretch/>
        </p:blipFill>
        <p:spPr>
          <a:xfrm>
            <a:off x="1123949" y="1076326"/>
            <a:ext cx="10466802" cy="4879056"/>
          </a:xfrm>
          <a:prstGeom prst="rect">
            <a:avLst/>
          </a:prstGeom>
        </p:spPr>
      </p:pic>
    </p:spTree>
    <p:extLst>
      <p:ext uri="{BB962C8B-B14F-4D97-AF65-F5344CB8AC3E}">
        <p14:creationId xmlns:p14="http://schemas.microsoft.com/office/powerpoint/2010/main" val="156656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Footer: </a:t>
            </a:r>
          </a:p>
        </p:txBody>
      </p:sp>
      <p:pic>
        <p:nvPicPr>
          <p:cNvPr id="2" name="Picture 1"/>
          <p:cNvPicPr>
            <a:picLocks noChangeAspect="1"/>
          </p:cNvPicPr>
          <p:nvPr/>
        </p:nvPicPr>
        <p:blipFill rotWithShape="1">
          <a:blip r:embed="rId3"/>
          <a:srcRect t="29286" r="42560" b="4870"/>
          <a:stretch/>
        </p:blipFill>
        <p:spPr>
          <a:xfrm>
            <a:off x="542792" y="1524000"/>
            <a:ext cx="11235237" cy="4240696"/>
          </a:xfrm>
          <a:prstGeom prst="rect">
            <a:avLst/>
          </a:prstGeom>
        </p:spPr>
      </p:pic>
    </p:spTree>
    <p:extLst>
      <p:ext uri="{BB962C8B-B14F-4D97-AF65-F5344CB8AC3E}">
        <p14:creationId xmlns:p14="http://schemas.microsoft.com/office/powerpoint/2010/main" val="71768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Search: </a:t>
            </a:r>
          </a:p>
        </p:txBody>
      </p:sp>
      <p:pic>
        <p:nvPicPr>
          <p:cNvPr id="5" name="Picture 4"/>
          <p:cNvPicPr>
            <a:picLocks noChangeAspect="1"/>
          </p:cNvPicPr>
          <p:nvPr/>
        </p:nvPicPr>
        <p:blipFill rotWithShape="1">
          <a:blip r:embed="rId3"/>
          <a:srcRect t="3544" r="13393" b="35146"/>
          <a:stretch/>
        </p:blipFill>
        <p:spPr>
          <a:xfrm>
            <a:off x="1055915" y="1217839"/>
            <a:ext cx="10559143" cy="4010025"/>
          </a:xfrm>
          <a:prstGeom prst="rect">
            <a:avLst/>
          </a:prstGeom>
        </p:spPr>
      </p:pic>
    </p:spTree>
    <p:extLst>
      <p:ext uri="{BB962C8B-B14F-4D97-AF65-F5344CB8AC3E}">
        <p14:creationId xmlns:p14="http://schemas.microsoft.com/office/powerpoint/2010/main" val="1315730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15" y="434885"/>
            <a:ext cx="4138864" cy="646331"/>
          </a:xfrm>
          <a:prstGeom prst="rect">
            <a:avLst/>
          </a:prstGeom>
          <a:noFill/>
        </p:spPr>
        <p:txBody>
          <a:bodyPr wrap="square" rtlCol="0">
            <a:spAutoFit/>
          </a:bodyPr>
          <a:lstStyle/>
          <a:p>
            <a:r>
              <a:rPr lang="en-IN" sz="3600" b="1" dirty="0"/>
              <a:t>Search: </a:t>
            </a:r>
          </a:p>
        </p:txBody>
      </p:sp>
      <p:pic>
        <p:nvPicPr>
          <p:cNvPr id="6" name="Picture 5"/>
          <p:cNvPicPr>
            <a:picLocks noChangeAspect="1"/>
          </p:cNvPicPr>
          <p:nvPr/>
        </p:nvPicPr>
        <p:blipFill rotWithShape="1">
          <a:blip r:embed="rId3"/>
          <a:srcRect l="1110"/>
          <a:stretch/>
        </p:blipFill>
        <p:spPr>
          <a:xfrm>
            <a:off x="2759825" y="1217324"/>
            <a:ext cx="6689929" cy="5362696"/>
          </a:xfrm>
          <a:prstGeom prst="rect">
            <a:avLst/>
          </a:prstGeom>
        </p:spPr>
      </p:pic>
    </p:spTree>
    <p:extLst>
      <p:ext uri="{BB962C8B-B14F-4D97-AF65-F5344CB8AC3E}">
        <p14:creationId xmlns:p14="http://schemas.microsoft.com/office/powerpoint/2010/main" val="97123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61347" y="497305"/>
            <a:ext cx="5085348" cy="1015663"/>
          </a:xfrm>
          <a:prstGeom prst="rect">
            <a:avLst/>
          </a:prstGeom>
          <a:noFill/>
        </p:spPr>
        <p:txBody>
          <a:bodyPr wrap="square" rtlCol="0">
            <a:spAutoFit/>
          </a:bodyPr>
          <a:lstStyle/>
          <a:p>
            <a:r>
              <a:rPr lang="en-IN" sz="6000" b="1" dirty="0"/>
              <a:t>Introduction</a:t>
            </a:r>
          </a:p>
        </p:txBody>
      </p:sp>
      <p:sp>
        <p:nvSpPr>
          <p:cNvPr id="11" name="TextBox 10"/>
          <p:cNvSpPr txBox="1"/>
          <p:nvPr/>
        </p:nvSpPr>
        <p:spPr>
          <a:xfrm>
            <a:off x="1187116" y="1812756"/>
            <a:ext cx="9833810" cy="3416320"/>
          </a:xfrm>
          <a:prstGeom prst="rect">
            <a:avLst/>
          </a:prstGeom>
          <a:noFill/>
        </p:spPr>
        <p:txBody>
          <a:bodyPr wrap="square" rtlCol="0">
            <a:spAutoFit/>
          </a:bodyPr>
          <a:lstStyle/>
          <a:p>
            <a:pPr marL="342900" indent="-342900" fontAlgn="base">
              <a:buFont typeface="Wingdings" panose="05000000000000000000" pitchFamily="2" charset="2"/>
              <a:buChar char="q"/>
            </a:pPr>
            <a:r>
              <a:rPr lang="en-IN" sz="2400" dirty="0">
                <a:latin typeface="Arial" panose="020B0604020202020204" pitchFamily="34" charset="0"/>
                <a:cs typeface="Arial" panose="020B0604020202020204" pitchFamily="34" charset="0"/>
              </a:rPr>
              <a:t>IT-Library is regarded as the brain of any institute, many institutes understand the importance of the library to the growth of the institute and their esteem users (students). </a:t>
            </a:r>
          </a:p>
          <a:p>
            <a:pPr marL="342900" indent="-342900" fontAlgn="base">
              <a:buFont typeface="Wingdings" panose="05000000000000000000" pitchFamily="2" charset="2"/>
              <a:buChar char="q"/>
            </a:pPr>
            <a:r>
              <a:rPr lang="en-IN" sz="2400" dirty="0">
                <a:latin typeface="Arial" panose="020B0604020202020204" pitchFamily="34" charset="0"/>
                <a:cs typeface="Arial" panose="020B0604020202020204" pitchFamily="34" charset="0"/>
              </a:rPr>
              <a:t>We have noticed the pain students take to learn a technology from various resources such as apps, tutorials research papers and different kinds of Reference Books.</a:t>
            </a:r>
          </a:p>
          <a:p>
            <a:pPr marL="342900" indent="-342900" fontAlgn="base">
              <a:buFont typeface="Wingdings" panose="05000000000000000000" pitchFamily="2" charset="2"/>
              <a:buChar char="q"/>
            </a:pPr>
            <a:r>
              <a:rPr lang="en-IN" sz="2400" dirty="0">
                <a:latin typeface="Arial" panose="020B0604020202020204" pitchFamily="34" charset="0"/>
                <a:cs typeface="Arial" panose="020B0604020202020204" pitchFamily="34" charset="0"/>
              </a:rPr>
              <a:t>IT-Library provides almost all information about a tech which is required to master a technical skill or subject.</a:t>
            </a:r>
          </a:p>
          <a:p>
            <a:pPr fontAlgn="base"/>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50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7789" y="288758"/>
            <a:ext cx="6763390" cy="584775"/>
          </a:xfrm>
          <a:prstGeom prst="rect">
            <a:avLst/>
          </a:prstGeom>
          <a:noFill/>
        </p:spPr>
        <p:txBody>
          <a:bodyPr wrap="none" rtlCol="0">
            <a:spAutoFit/>
          </a:bodyPr>
          <a:lstStyle/>
          <a:p>
            <a:r>
              <a:rPr lang="en-IN" sz="3200" b="1" dirty="0"/>
              <a:t>Drop down Category Navigation: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32" y="1906337"/>
            <a:ext cx="10395284" cy="3854918"/>
          </a:xfrm>
          <a:prstGeom prst="rect">
            <a:avLst/>
          </a:prstGeom>
        </p:spPr>
      </p:pic>
    </p:spTree>
    <p:extLst>
      <p:ext uri="{BB962C8B-B14F-4D97-AF65-F5344CB8AC3E}">
        <p14:creationId xmlns:p14="http://schemas.microsoft.com/office/powerpoint/2010/main" val="63035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77" y="1363580"/>
            <a:ext cx="8899455" cy="5186714"/>
          </a:xfrm>
          <a:prstGeom prst="rect">
            <a:avLst/>
          </a:prstGeom>
        </p:spPr>
      </p:pic>
      <p:sp>
        <p:nvSpPr>
          <p:cNvPr id="4" name="TextBox 3"/>
          <p:cNvSpPr txBox="1"/>
          <p:nvPr/>
        </p:nvSpPr>
        <p:spPr>
          <a:xfrm>
            <a:off x="3256547" y="288757"/>
            <a:ext cx="4791696" cy="584775"/>
          </a:xfrm>
          <a:prstGeom prst="rect">
            <a:avLst/>
          </a:prstGeom>
          <a:noFill/>
        </p:spPr>
        <p:txBody>
          <a:bodyPr wrap="none" rtlCol="0">
            <a:spAutoFit/>
          </a:bodyPr>
          <a:lstStyle/>
          <a:p>
            <a:r>
              <a:rPr lang="en-IN" sz="3200" b="1" dirty="0"/>
              <a:t>Global Category Page:</a:t>
            </a:r>
          </a:p>
        </p:txBody>
      </p:sp>
    </p:spTree>
    <p:extLst>
      <p:ext uri="{BB962C8B-B14F-4D97-AF65-F5344CB8AC3E}">
        <p14:creationId xmlns:p14="http://schemas.microsoft.com/office/powerpoint/2010/main" val="1762677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8184" y="336884"/>
            <a:ext cx="6497291" cy="584775"/>
          </a:xfrm>
          <a:prstGeom prst="rect">
            <a:avLst/>
          </a:prstGeom>
          <a:noFill/>
        </p:spPr>
        <p:txBody>
          <a:bodyPr wrap="none" rtlCol="0">
            <a:spAutoFit/>
          </a:bodyPr>
          <a:lstStyle/>
          <a:p>
            <a:pPr algn="ctr"/>
            <a:r>
              <a:rPr lang="en-IN" sz="3200" b="1" dirty="0"/>
              <a:t>	 Tutorial: Business Intelligence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245" y="1596523"/>
            <a:ext cx="8823158" cy="4788401"/>
          </a:xfrm>
          <a:prstGeom prst="rect">
            <a:avLst/>
          </a:prstGeom>
        </p:spPr>
      </p:pic>
    </p:spTree>
    <p:extLst>
      <p:ext uri="{BB962C8B-B14F-4D97-AF65-F5344CB8AC3E}">
        <p14:creationId xmlns:p14="http://schemas.microsoft.com/office/powerpoint/2010/main" val="16138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84" y="1226386"/>
            <a:ext cx="10122569" cy="5309076"/>
          </a:xfrm>
          <a:prstGeom prst="rect">
            <a:avLst/>
          </a:prstGeom>
        </p:spPr>
      </p:pic>
      <p:sp>
        <p:nvSpPr>
          <p:cNvPr id="4" name="TextBox 3"/>
          <p:cNvSpPr txBox="1"/>
          <p:nvPr/>
        </p:nvSpPr>
        <p:spPr>
          <a:xfrm>
            <a:off x="2390430" y="224588"/>
            <a:ext cx="7234673" cy="584775"/>
          </a:xfrm>
          <a:prstGeom prst="rect">
            <a:avLst/>
          </a:prstGeom>
          <a:noFill/>
        </p:spPr>
        <p:txBody>
          <a:bodyPr wrap="none" rtlCol="0">
            <a:spAutoFit/>
          </a:bodyPr>
          <a:lstStyle/>
          <a:p>
            <a:pPr algn="ctr"/>
            <a:r>
              <a:rPr lang="en-IN" sz="3200" b="1" dirty="0"/>
              <a:t> Tutorial : Programming Languages </a:t>
            </a:r>
          </a:p>
        </p:txBody>
      </p:sp>
    </p:spTree>
    <p:extLst>
      <p:ext uri="{BB962C8B-B14F-4D97-AF65-F5344CB8AC3E}">
        <p14:creationId xmlns:p14="http://schemas.microsoft.com/office/powerpoint/2010/main" val="3644814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84295" y="481262"/>
            <a:ext cx="3593432" cy="830997"/>
          </a:xfrm>
          <a:prstGeom prst="rect">
            <a:avLst/>
          </a:prstGeom>
          <a:noFill/>
        </p:spPr>
        <p:txBody>
          <a:bodyPr wrap="square" rtlCol="0">
            <a:spAutoFit/>
          </a:bodyPr>
          <a:lstStyle/>
          <a:p>
            <a:r>
              <a:rPr lang="en-IN" sz="4800" b="1" dirty="0"/>
              <a:t>Footers:</a:t>
            </a:r>
          </a:p>
        </p:txBody>
      </p:sp>
      <p:sp>
        <p:nvSpPr>
          <p:cNvPr id="7" name="TextBox 6"/>
          <p:cNvSpPr txBox="1"/>
          <p:nvPr/>
        </p:nvSpPr>
        <p:spPr>
          <a:xfrm>
            <a:off x="3777916" y="1957135"/>
            <a:ext cx="5406190" cy="3539430"/>
          </a:xfrm>
          <a:prstGeom prst="rect">
            <a:avLst/>
          </a:prstGeom>
          <a:noFill/>
        </p:spPr>
        <p:txBody>
          <a:bodyPr wrap="square" rtlCol="0">
            <a:spAutoFit/>
          </a:bodyPr>
          <a:lstStyle/>
          <a:p>
            <a:pPr marL="285750" indent="-285750">
              <a:buFont typeface="Arial" panose="020B0604020202020204" pitchFamily="34" charset="0"/>
              <a:buChar char="•"/>
            </a:pPr>
            <a:r>
              <a:rPr lang="en-IN" sz="3200" b="1" dirty="0">
                <a:solidFill>
                  <a:srgbClr val="FF0000"/>
                </a:solidFill>
              </a:rPr>
              <a:t>Site Map</a:t>
            </a:r>
          </a:p>
          <a:p>
            <a:pPr marL="285750" indent="-285750">
              <a:buFont typeface="Arial" panose="020B0604020202020204" pitchFamily="34" charset="0"/>
              <a:buChar char="•"/>
            </a:pPr>
            <a:r>
              <a:rPr lang="en-IN" sz="3200" b="1" dirty="0">
                <a:solidFill>
                  <a:srgbClr val="FF0000"/>
                </a:solidFill>
              </a:rPr>
              <a:t>Contact Us</a:t>
            </a:r>
          </a:p>
          <a:p>
            <a:pPr marL="285750" indent="-285750">
              <a:buFont typeface="Arial" panose="020B0604020202020204" pitchFamily="34" charset="0"/>
              <a:buChar char="•"/>
            </a:pPr>
            <a:r>
              <a:rPr lang="en-IN" sz="3200" b="1" dirty="0">
                <a:solidFill>
                  <a:srgbClr val="FF0000"/>
                </a:solidFill>
              </a:rPr>
              <a:t>About Us</a:t>
            </a:r>
          </a:p>
          <a:p>
            <a:pPr marL="285750" indent="-285750">
              <a:buFont typeface="Arial" panose="020B0604020202020204" pitchFamily="34" charset="0"/>
              <a:buChar char="•"/>
            </a:pPr>
            <a:r>
              <a:rPr lang="en-IN" sz="3200" b="1" dirty="0">
                <a:solidFill>
                  <a:srgbClr val="FF0000"/>
                </a:solidFill>
              </a:rPr>
              <a:t>Support</a:t>
            </a:r>
          </a:p>
          <a:p>
            <a:pPr marL="285750" indent="-285750">
              <a:buFont typeface="Arial" panose="020B0604020202020204" pitchFamily="34" charset="0"/>
              <a:buChar char="•"/>
            </a:pPr>
            <a:r>
              <a:rPr lang="en-IN" sz="3200" b="1" dirty="0">
                <a:solidFill>
                  <a:srgbClr val="FF0000"/>
                </a:solidFill>
              </a:rPr>
              <a:t>Help</a:t>
            </a:r>
          </a:p>
          <a:p>
            <a:pPr marL="285750" indent="-285750">
              <a:buFont typeface="Arial" panose="020B0604020202020204" pitchFamily="34" charset="0"/>
              <a:buChar char="•"/>
            </a:pPr>
            <a:r>
              <a:rPr lang="en-IN" sz="3200" b="1" dirty="0">
                <a:solidFill>
                  <a:srgbClr val="FF0000"/>
                </a:solidFill>
              </a:rPr>
              <a:t>Social Networking</a:t>
            </a:r>
          </a:p>
          <a:p>
            <a:pPr marL="285750" indent="-285750">
              <a:buFont typeface="Arial" panose="020B0604020202020204" pitchFamily="34" charset="0"/>
              <a:buChar char="•"/>
            </a:pPr>
            <a:r>
              <a:rPr lang="en-IN" sz="3200" b="1" dirty="0">
                <a:solidFill>
                  <a:srgbClr val="FF0000"/>
                </a:solidFill>
              </a:rPr>
              <a:t>Quick Links</a:t>
            </a:r>
          </a:p>
        </p:txBody>
      </p:sp>
    </p:spTree>
    <p:extLst>
      <p:ext uri="{BB962C8B-B14F-4D97-AF65-F5344CB8AC3E}">
        <p14:creationId xmlns:p14="http://schemas.microsoft.com/office/powerpoint/2010/main" val="107095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2870" y="417095"/>
            <a:ext cx="2869696" cy="523220"/>
          </a:xfrm>
          <a:prstGeom prst="rect">
            <a:avLst/>
          </a:prstGeom>
          <a:noFill/>
        </p:spPr>
        <p:txBody>
          <a:bodyPr wrap="none" rtlCol="0">
            <a:spAutoFit/>
          </a:bodyPr>
          <a:lstStyle/>
          <a:p>
            <a:r>
              <a:rPr lang="en-IN" sz="2800" b="1" dirty="0"/>
              <a:t>Footers (</a:t>
            </a:r>
            <a:r>
              <a:rPr lang="en-IN" sz="2800" b="1" dirty="0" err="1"/>
              <a:t>Contd</a:t>
            </a:r>
            <a:r>
              <a:rPr lang="en-IN" sz="2800" b="1" dirty="0"/>
              <a:t>)</a:t>
            </a:r>
          </a:p>
        </p:txBody>
      </p:sp>
      <p:pic>
        <p:nvPicPr>
          <p:cNvPr id="4" name="Picture 3"/>
          <p:cNvPicPr>
            <a:picLocks noChangeAspect="1"/>
          </p:cNvPicPr>
          <p:nvPr/>
        </p:nvPicPr>
        <p:blipFill rotWithShape="1">
          <a:blip r:embed="rId2"/>
          <a:srcRect t="62698" r="42560" b="4870"/>
          <a:stretch/>
        </p:blipFill>
        <p:spPr>
          <a:xfrm>
            <a:off x="621923" y="1820711"/>
            <a:ext cx="11235237" cy="2088808"/>
          </a:xfrm>
          <a:prstGeom prst="rect">
            <a:avLst/>
          </a:prstGeom>
        </p:spPr>
      </p:pic>
    </p:spTree>
    <p:extLst>
      <p:ext uri="{BB962C8B-B14F-4D97-AF65-F5344CB8AC3E}">
        <p14:creationId xmlns:p14="http://schemas.microsoft.com/office/powerpoint/2010/main" val="260560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863" y="1153360"/>
            <a:ext cx="10010274" cy="5370095"/>
          </a:xfrm>
          <a:prstGeom prst="rect">
            <a:avLst/>
          </a:prstGeom>
        </p:spPr>
      </p:pic>
      <p:sp>
        <p:nvSpPr>
          <p:cNvPr id="4" name="TextBox 3"/>
          <p:cNvSpPr txBox="1"/>
          <p:nvPr/>
        </p:nvSpPr>
        <p:spPr>
          <a:xfrm>
            <a:off x="4713249" y="176464"/>
            <a:ext cx="3971665" cy="646331"/>
          </a:xfrm>
          <a:prstGeom prst="rect">
            <a:avLst/>
          </a:prstGeom>
          <a:noFill/>
        </p:spPr>
        <p:txBody>
          <a:bodyPr wrap="none" rtlCol="0">
            <a:spAutoFit/>
          </a:bodyPr>
          <a:lstStyle/>
          <a:p>
            <a:r>
              <a:rPr lang="en-IN" sz="3600" b="1" dirty="0"/>
              <a:t>Contact us Form:</a:t>
            </a:r>
          </a:p>
        </p:txBody>
      </p:sp>
    </p:spTree>
    <p:extLst>
      <p:ext uri="{BB962C8B-B14F-4D97-AF65-F5344CB8AC3E}">
        <p14:creationId xmlns:p14="http://schemas.microsoft.com/office/powerpoint/2010/main" val="352201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57" y="1282198"/>
            <a:ext cx="10411327" cy="5146015"/>
          </a:xfrm>
          <a:prstGeom prst="rect">
            <a:avLst/>
          </a:prstGeom>
        </p:spPr>
      </p:pic>
      <p:sp>
        <p:nvSpPr>
          <p:cNvPr id="4" name="TextBox 3"/>
          <p:cNvSpPr txBox="1"/>
          <p:nvPr/>
        </p:nvSpPr>
        <p:spPr>
          <a:xfrm>
            <a:off x="4987033" y="176463"/>
            <a:ext cx="2285177" cy="646331"/>
          </a:xfrm>
          <a:prstGeom prst="rect">
            <a:avLst/>
          </a:prstGeom>
          <a:noFill/>
        </p:spPr>
        <p:txBody>
          <a:bodyPr wrap="none" rtlCol="0">
            <a:spAutoFit/>
          </a:bodyPr>
          <a:lstStyle/>
          <a:p>
            <a:r>
              <a:rPr lang="en-IN" sz="3600" b="1" dirty="0"/>
              <a:t>Site Map: </a:t>
            </a:r>
          </a:p>
        </p:txBody>
      </p:sp>
    </p:spTree>
    <p:extLst>
      <p:ext uri="{BB962C8B-B14F-4D97-AF65-F5344CB8AC3E}">
        <p14:creationId xmlns:p14="http://schemas.microsoft.com/office/powerpoint/2010/main" val="205617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78" y="1401416"/>
            <a:ext cx="9511748" cy="5139083"/>
          </a:xfrm>
          <a:prstGeom prst="rect">
            <a:avLst/>
          </a:prstGeom>
        </p:spPr>
      </p:pic>
      <p:sp>
        <p:nvSpPr>
          <p:cNvPr id="3" name="TextBox 2"/>
          <p:cNvSpPr txBox="1"/>
          <p:nvPr/>
        </p:nvSpPr>
        <p:spPr>
          <a:xfrm>
            <a:off x="2315817" y="417443"/>
            <a:ext cx="6778487" cy="369332"/>
          </a:xfrm>
          <a:prstGeom prst="rect">
            <a:avLst/>
          </a:prstGeom>
          <a:noFill/>
        </p:spPr>
        <p:txBody>
          <a:bodyPr wrap="square" rtlCol="0">
            <a:spAutoFit/>
          </a:bodyPr>
          <a:lstStyle/>
          <a:p>
            <a:r>
              <a:rPr lang="en-AU" dirty="0"/>
              <a:t>                                           SIGN UP</a:t>
            </a:r>
          </a:p>
        </p:txBody>
      </p:sp>
    </p:spTree>
    <p:extLst>
      <p:ext uri="{BB962C8B-B14F-4D97-AF65-F5344CB8AC3E}">
        <p14:creationId xmlns:p14="http://schemas.microsoft.com/office/powerpoint/2010/main" val="581068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556" y="1798983"/>
            <a:ext cx="8507895" cy="4188442"/>
          </a:xfrm>
          <a:prstGeom prst="rect">
            <a:avLst/>
          </a:prstGeom>
        </p:spPr>
      </p:pic>
      <p:sp>
        <p:nvSpPr>
          <p:cNvPr id="3" name="TextBox 2"/>
          <p:cNvSpPr txBox="1"/>
          <p:nvPr/>
        </p:nvSpPr>
        <p:spPr>
          <a:xfrm>
            <a:off x="3299791" y="725557"/>
            <a:ext cx="5317435" cy="369332"/>
          </a:xfrm>
          <a:prstGeom prst="rect">
            <a:avLst/>
          </a:prstGeom>
          <a:noFill/>
        </p:spPr>
        <p:txBody>
          <a:bodyPr wrap="square" rtlCol="0">
            <a:spAutoFit/>
          </a:bodyPr>
          <a:lstStyle/>
          <a:p>
            <a:r>
              <a:rPr lang="en-AU" dirty="0"/>
              <a:t>                                  Log IN</a:t>
            </a:r>
          </a:p>
        </p:txBody>
      </p:sp>
    </p:spTree>
    <p:extLst>
      <p:ext uri="{BB962C8B-B14F-4D97-AF65-F5344CB8AC3E}">
        <p14:creationId xmlns:p14="http://schemas.microsoft.com/office/powerpoint/2010/main" val="403890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0106" y="153595"/>
            <a:ext cx="3946358" cy="1477328"/>
          </a:xfrm>
          <a:prstGeom prst="rect">
            <a:avLst/>
          </a:prstGeom>
          <a:noFill/>
        </p:spPr>
        <p:txBody>
          <a:bodyPr wrap="square" rtlCol="0">
            <a:spAutoFit/>
          </a:bodyPr>
          <a:lstStyle/>
          <a:p>
            <a:pPr algn="ctr"/>
            <a:r>
              <a:rPr lang="en-IN" sz="4500" b="1" dirty="0"/>
              <a:t>Technologies used</a:t>
            </a:r>
          </a:p>
        </p:txBody>
      </p:sp>
      <p:sp>
        <p:nvSpPr>
          <p:cNvPr id="5" name="TextBox 4"/>
          <p:cNvSpPr txBox="1"/>
          <p:nvPr/>
        </p:nvSpPr>
        <p:spPr>
          <a:xfrm>
            <a:off x="1698009" y="3102440"/>
            <a:ext cx="3577388" cy="3108543"/>
          </a:xfrm>
          <a:prstGeom prst="rect">
            <a:avLst/>
          </a:prstGeom>
          <a:noFill/>
        </p:spPr>
        <p:txBody>
          <a:bodyPr wrap="square" rtlCol="0">
            <a:spAutoFit/>
          </a:bodyPr>
          <a:lstStyle/>
          <a:p>
            <a:pPr marL="285750" indent="-285750">
              <a:buFont typeface="Arial" panose="020B0604020202020204" pitchFamily="34" charset="0"/>
              <a:buChar char="•"/>
            </a:pPr>
            <a:r>
              <a:rPr lang="en-IN" sz="2800" dirty="0"/>
              <a:t>Bootstrap</a:t>
            </a:r>
          </a:p>
          <a:p>
            <a:pPr marL="285750" indent="-285750">
              <a:buFont typeface="Arial" panose="020B0604020202020204" pitchFamily="34" charset="0"/>
              <a:buChar char="•"/>
            </a:pPr>
            <a:r>
              <a:rPr lang="en-IN" sz="2800" dirty="0"/>
              <a:t>HTML 5</a:t>
            </a:r>
          </a:p>
          <a:p>
            <a:pPr marL="285750" indent="-285750">
              <a:buFont typeface="Arial" panose="020B0604020202020204" pitchFamily="34" charset="0"/>
              <a:buChar char="•"/>
            </a:pPr>
            <a:r>
              <a:rPr lang="en-IN" sz="2800" dirty="0"/>
              <a:t>CSS 3</a:t>
            </a:r>
          </a:p>
          <a:p>
            <a:pPr marL="285750" indent="-285750">
              <a:buFont typeface="Arial" panose="020B0604020202020204" pitchFamily="34" charset="0"/>
              <a:buChar char="•"/>
            </a:pPr>
            <a:r>
              <a:rPr lang="en-IN" sz="2800" dirty="0"/>
              <a:t>Java Script</a:t>
            </a:r>
          </a:p>
          <a:p>
            <a:pPr marL="285750" indent="-285750">
              <a:buFont typeface="Arial" panose="020B0604020202020204" pitchFamily="34" charset="0"/>
              <a:buChar char="•"/>
            </a:pPr>
            <a:r>
              <a:rPr lang="en-IN" sz="2800" dirty="0"/>
              <a:t>Adobe Dreamweaver</a:t>
            </a:r>
          </a:p>
          <a:p>
            <a:pPr marL="285750" indent="-285750">
              <a:buFont typeface="Arial" panose="020B0604020202020204" pitchFamily="34" charset="0"/>
              <a:buChar char="•"/>
            </a:pPr>
            <a:endParaRPr lang="en-IN" sz="2800" dirty="0"/>
          </a:p>
        </p:txBody>
      </p:sp>
      <p:sp>
        <p:nvSpPr>
          <p:cNvPr id="6" name="TextBox 5"/>
          <p:cNvSpPr txBox="1"/>
          <p:nvPr/>
        </p:nvSpPr>
        <p:spPr>
          <a:xfrm>
            <a:off x="8229758" y="1630923"/>
            <a:ext cx="2206886" cy="769441"/>
          </a:xfrm>
          <a:prstGeom prst="rect">
            <a:avLst/>
          </a:prstGeom>
          <a:noFill/>
        </p:spPr>
        <p:txBody>
          <a:bodyPr wrap="none" rtlCol="0">
            <a:spAutoFit/>
          </a:bodyPr>
          <a:lstStyle/>
          <a:p>
            <a:r>
              <a:rPr lang="en-IN" sz="4400" u="sng" dirty="0"/>
              <a:t>Backend:</a:t>
            </a:r>
          </a:p>
        </p:txBody>
      </p:sp>
      <p:sp>
        <p:nvSpPr>
          <p:cNvPr id="7" name="TextBox 6"/>
          <p:cNvSpPr txBox="1"/>
          <p:nvPr/>
        </p:nvSpPr>
        <p:spPr>
          <a:xfrm>
            <a:off x="1698009" y="1597240"/>
            <a:ext cx="2402004" cy="769441"/>
          </a:xfrm>
          <a:prstGeom prst="rect">
            <a:avLst/>
          </a:prstGeom>
          <a:noFill/>
        </p:spPr>
        <p:txBody>
          <a:bodyPr wrap="none" rtlCol="0">
            <a:spAutoFit/>
          </a:bodyPr>
          <a:lstStyle/>
          <a:p>
            <a:r>
              <a:rPr lang="en-IN" sz="4400" u="sng" dirty="0"/>
              <a:t>Frontend:</a:t>
            </a:r>
          </a:p>
        </p:txBody>
      </p:sp>
      <p:sp>
        <p:nvSpPr>
          <p:cNvPr id="8" name="TextBox 7"/>
          <p:cNvSpPr txBox="1"/>
          <p:nvPr/>
        </p:nvSpPr>
        <p:spPr>
          <a:xfrm>
            <a:off x="8229758" y="3512350"/>
            <a:ext cx="1959134"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PHP</a:t>
            </a:r>
          </a:p>
          <a:p>
            <a:pPr marL="285750" indent="-285750">
              <a:buFont typeface="Arial" panose="020B0604020202020204" pitchFamily="34" charset="0"/>
              <a:buChar char="•"/>
            </a:pPr>
            <a:r>
              <a:rPr lang="en-IN" sz="2800" dirty="0"/>
              <a:t>ORACLE(Data base)</a:t>
            </a:r>
          </a:p>
        </p:txBody>
      </p:sp>
    </p:spTree>
    <p:extLst>
      <p:ext uri="{BB962C8B-B14F-4D97-AF65-F5344CB8AC3E}">
        <p14:creationId xmlns:p14="http://schemas.microsoft.com/office/powerpoint/2010/main" val="9393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1000"/>
                                        <p:tgtEl>
                                          <p:spTgt spid="5">
                                            <p:txEl>
                                              <p:pRg st="2" end="2"/>
                                            </p:txEl>
                                          </p:spTgt>
                                        </p:tgtEl>
                                      </p:cBhvr>
                                    </p:animEffect>
                                    <p:anim calcmode="lin" valueType="num">
                                      <p:cBhvr>
                                        <p:cTn id="3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1000"/>
                                        <p:tgtEl>
                                          <p:spTgt spid="5">
                                            <p:txEl>
                                              <p:pRg st="3" end="3"/>
                                            </p:txEl>
                                          </p:spTgt>
                                        </p:tgtEl>
                                      </p:cBhvr>
                                    </p:animEffect>
                                    <p:anim calcmode="lin" valueType="num">
                                      <p:cBhvr>
                                        <p:cTn id="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fade">
                                      <p:cBhvr>
                                        <p:cTn id="39" dur="1000"/>
                                        <p:tgtEl>
                                          <p:spTgt spid="5">
                                            <p:txEl>
                                              <p:pRg st="4" end="4"/>
                                            </p:txEl>
                                          </p:spTgt>
                                        </p:tgtEl>
                                      </p:cBhvr>
                                    </p:animEffect>
                                    <p:anim calcmode="lin" valueType="num">
                                      <p:cBhvr>
                                        <p:cTn id="4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
                                            <p:txEl>
                                              <p:pRg st="0" end="0"/>
                                            </p:txEl>
                                          </p:spTgt>
                                        </p:tgtEl>
                                        <p:attrNameLst>
                                          <p:attrName>style.visibility</p:attrName>
                                        </p:attrNameLst>
                                      </p:cBhvr>
                                      <p:to>
                                        <p:strVal val="visible"/>
                                      </p:to>
                                    </p:set>
                                    <p:anim calcmode="lin" valueType="num">
                                      <p:cBhvr additive="base">
                                        <p:cTn id="4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1000"/>
                                        <p:tgtEl>
                                          <p:spTgt spid="8">
                                            <p:txEl>
                                              <p:pRg st="0" end="0"/>
                                            </p:txEl>
                                          </p:spTgt>
                                        </p:tgtEl>
                                      </p:cBhvr>
                                    </p:animEffect>
                                    <p:anim calcmode="lin" valueType="num">
                                      <p:cBhvr>
                                        <p:cTn id="5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fade">
                                      <p:cBhvr>
                                        <p:cTn id="57" dur="1000"/>
                                        <p:tgtEl>
                                          <p:spTgt spid="8">
                                            <p:txEl>
                                              <p:pRg st="1" end="1"/>
                                            </p:txEl>
                                          </p:spTgt>
                                        </p:tgtEl>
                                      </p:cBhvr>
                                    </p:animEffect>
                                    <p:anim calcmode="lin" valueType="num">
                                      <p:cBhvr>
                                        <p:cTn id="5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631091" y="1642825"/>
            <a:ext cx="8336693" cy="4033817"/>
          </a:xfrm>
          <a:prstGeom prst="rect">
            <a:avLst/>
          </a:prstGeom>
        </p:spPr>
      </p:pic>
      <p:sp>
        <p:nvSpPr>
          <p:cNvPr id="15" name="TextBox 14"/>
          <p:cNvSpPr txBox="1"/>
          <p:nvPr/>
        </p:nvSpPr>
        <p:spPr>
          <a:xfrm>
            <a:off x="2578443" y="444843"/>
            <a:ext cx="6211330" cy="369332"/>
          </a:xfrm>
          <a:prstGeom prst="rect">
            <a:avLst/>
          </a:prstGeom>
          <a:noFill/>
        </p:spPr>
        <p:txBody>
          <a:bodyPr wrap="square" rtlCol="0">
            <a:spAutoFit/>
          </a:bodyPr>
          <a:lstStyle/>
          <a:p>
            <a:r>
              <a:rPr lang="en-AU" dirty="0"/>
              <a:t>                               About us</a:t>
            </a:r>
          </a:p>
        </p:txBody>
      </p:sp>
    </p:spTree>
    <p:extLst>
      <p:ext uri="{BB962C8B-B14F-4D97-AF65-F5344CB8AC3E}">
        <p14:creationId xmlns:p14="http://schemas.microsoft.com/office/powerpoint/2010/main" val="100140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Log In &amp; Sign up</a:t>
            </a:r>
          </a:p>
        </p:txBody>
      </p:sp>
      <p:sp>
        <p:nvSpPr>
          <p:cNvPr id="3" name="Content Placeholder 2"/>
          <p:cNvSpPr>
            <a:spLocks noGrp="1"/>
          </p:cNvSpPr>
          <p:nvPr>
            <p:ph idx="1"/>
          </p:nvPr>
        </p:nvSpPr>
        <p:spPr/>
        <p:txBody>
          <a:bodyPr/>
          <a:lstStyle/>
          <a:p>
            <a:r>
              <a:rPr lang="en-AU" dirty="0"/>
              <a:t>The log in and sign up at the webpage is placed in right corner at the navigation bar where you can click and access to </a:t>
            </a:r>
            <a:r>
              <a:rPr lang="en-AU"/>
              <a:t>the page.</a:t>
            </a:r>
            <a:endParaRPr lang="en-AU" dirty="0"/>
          </a:p>
          <a:p>
            <a:r>
              <a:rPr lang="en-AU" dirty="0"/>
              <a:t>If you don’t have access to username and password to you have go through a pathway from sign up where by completing the process it grants you the access to log in.</a:t>
            </a:r>
          </a:p>
          <a:p>
            <a:pPr marL="0" indent="0">
              <a:buNone/>
            </a:pPr>
            <a:r>
              <a:rPr lang="en-AU" dirty="0"/>
              <a:t> </a:t>
            </a:r>
          </a:p>
          <a:p>
            <a:pPr marL="0" indent="0">
              <a:buNone/>
            </a:pPr>
            <a:endParaRPr lang="en-AU" dirty="0"/>
          </a:p>
          <a:p>
            <a:endParaRPr lang="en-AU" dirty="0"/>
          </a:p>
        </p:txBody>
      </p:sp>
    </p:spTree>
    <p:extLst>
      <p:ext uri="{BB962C8B-B14F-4D97-AF65-F5344CB8AC3E}">
        <p14:creationId xmlns:p14="http://schemas.microsoft.com/office/powerpoint/2010/main" val="3496838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INFORMATION ENTERED</a:t>
            </a:r>
          </a:p>
        </p:txBody>
      </p:sp>
      <p:sp>
        <p:nvSpPr>
          <p:cNvPr id="3" name="Content Placeholder 2"/>
          <p:cNvSpPr>
            <a:spLocks noGrp="1"/>
          </p:cNvSpPr>
          <p:nvPr>
            <p:ph idx="1"/>
          </p:nvPr>
        </p:nvSpPr>
        <p:spPr/>
        <p:txBody>
          <a:bodyPr/>
          <a:lstStyle/>
          <a:p>
            <a:r>
              <a:rPr lang="en-AU" dirty="0"/>
              <a:t>If you want to access to the log in you have to enter the username and password in the required bar</a:t>
            </a:r>
          </a:p>
          <a:p>
            <a:r>
              <a:rPr lang="en-AU" dirty="0"/>
              <a:t>In case you haven’t created an account with us you have sign up for the account from the sign up link provided which directs you to the sign up page where you can enter all the fields in the Bar provided.</a:t>
            </a:r>
          </a:p>
        </p:txBody>
      </p:sp>
    </p:spTree>
    <p:extLst>
      <p:ext uri="{BB962C8B-B14F-4D97-AF65-F5344CB8AC3E}">
        <p14:creationId xmlns:p14="http://schemas.microsoft.com/office/powerpoint/2010/main" val="848323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User information implementation</a:t>
            </a:r>
          </a:p>
        </p:txBody>
      </p:sp>
      <p:sp>
        <p:nvSpPr>
          <p:cNvPr id="3" name="Content Placeholder 2"/>
          <p:cNvSpPr>
            <a:spLocks noGrp="1"/>
          </p:cNvSpPr>
          <p:nvPr>
            <p:ph idx="1"/>
          </p:nvPr>
        </p:nvSpPr>
        <p:spPr/>
        <p:txBody>
          <a:bodyPr/>
          <a:lstStyle/>
          <a:p>
            <a:r>
              <a:rPr lang="en-AU" dirty="0"/>
              <a:t>There are basically two types of user who will access our website</a:t>
            </a:r>
          </a:p>
          <a:p>
            <a:r>
              <a:rPr lang="en-AU" dirty="0"/>
              <a:t>The first one will be the users who can access who can approach a limited number of materials on our website</a:t>
            </a:r>
          </a:p>
          <a:p>
            <a:r>
              <a:rPr lang="en-AU" dirty="0"/>
              <a:t>The second class will be the sign up membership who can have the premium access to the website and can proceed to all the available materials on our website</a:t>
            </a:r>
          </a:p>
          <a:p>
            <a:r>
              <a:rPr lang="en-AU" dirty="0"/>
              <a:t>Our website can you also refer you to the materials by providing link to the resources outside the website available online</a:t>
            </a:r>
          </a:p>
          <a:p>
            <a:endParaRPr lang="en-AU" dirty="0"/>
          </a:p>
        </p:txBody>
      </p:sp>
    </p:spTree>
    <p:extLst>
      <p:ext uri="{BB962C8B-B14F-4D97-AF65-F5344CB8AC3E}">
        <p14:creationId xmlns:p14="http://schemas.microsoft.com/office/powerpoint/2010/main" val="391764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Accessing the user accounts</a:t>
            </a:r>
          </a:p>
        </p:txBody>
      </p:sp>
      <p:sp>
        <p:nvSpPr>
          <p:cNvPr id="3" name="Content Placeholder 2"/>
          <p:cNvSpPr>
            <a:spLocks noGrp="1"/>
          </p:cNvSpPr>
          <p:nvPr>
            <p:ph idx="1"/>
          </p:nvPr>
        </p:nvSpPr>
        <p:spPr/>
        <p:txBody>
          <a:bodyPr/>
          <a:lstStyle/>
          <a:p>
            <a:r>
              <a:rPr lang="en-AU" dirty="0"/>
              <a:t>While registering for the user accounts you need to provide all the fields asked for your user authentication</a:t>
            </a:r>
          </a:p>
          <a:p>
            <a:r>
              <a:rPr lang="en-AU" dirty="0"/>
              <a:t>After the process for sign up you will be granted an account by virtue of which you can access the premium resources </a:t>
            </a:r>
          </a:p>
          <a:p>
            <a:r>
              <a:rPr lang="en-AU" dirty="0"/>
              <a:t>For using the basic resources your user authentication and logging in is not necessary</a:t>
            </a:r>
          </a:p>
        </p:txBody>
      </p:sp>
    </p:spTree>
    <p:extLst>
      <p:ext uri="{BB962C8B-B14F-4D97-AF65-F5344CB8AC3E}">
        <p14:creationId xmlns:p14="http://schemas.microsoft.com/office/powerpoint/2010/main" val="577625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THANK YOU &amp; HAVE A GOOD DAY</a:t>
            </a:r>
          </a:p>
        </p:txBody>
      </p:sp>
      <p:pic>
        <p:nvPicPr>
          <p:cNvPr id="1026" name="Picture 2" descr="Image result for thank yo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4173" y="1853248"/>
            <a:ext cx="6812691" cy="428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8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9147" y="352927"/>
            <a:ext cx="5370381" cy="830997"/>
          </a:xfrm>
          <a:prstGeom prst="rect">
            <a:avLst/>
          </a:prstGeom>
          <a:noFill/>
        </p:spPr>
        <p:txBody>
          <a:bodyPr wrap="none" rtlCol="0">
            <a:spAutoFit/>
          </a:bodyPr>
          <a:lstStyle/>
          <a:p>
            <a:r>
              <a:rPr lang="en-IN" sz="4800" b="1" dirty="0"/>
              <a:t>Project Objective</a:t>
            </a:r>
          </a:p>
        </p:txBody>
      </p:sp>
      <p:sp>
        <p:nvSpPr>
          <p:cNvPr id="7" name="TextBox 6"/>
          <p:cNvSpPr txBox="1"/>
          <p:nvPr/>
        </p:nvSpPr>
        <p:spPr>
          <a:xfrm>
            <a:off x="2261937" y="1860884"/>
            <a:ext cx="7796463" cy="3785652"/>
          </a:xfrm>
          <a:prstGeom prst="rect">
            <a:avLst/>
          </a:prstGeom>
          <a:noFill/>
        </p:spPr>
        <p:txBody>
          <a:bodyPr wrap="square" rtlCol="0">
            <a:spAutoFit/>
          </a:bodyPr>
          <a:lstStyle/>
          <a:p>
            <a:pPr marL="285750" indent="-285750">
              <a:buFont typeface="Arial" panose="020B0604020202020204" pitchFamily="34" charset="0"/>
              <a:buChar char="•"/>
            </a:pPr>
            <a:r>
              <a:rPr lang="en-IN" sz="2400" dirty="0"/>
              <a:t>To target Students, Developers , Designers, Engineers and to provide complete encyclopaedia of resources under one roof.</a:t>
            </a:r>
          </a:p>
          <a:p>
            <a:pPr marL="285750" indent="-285750">
              <a:buFont typeface="Arial" panose="020B0604020202020204" pitchFamily="34" charset="0"/>
              <a:buChar char="•"/>
            </a:pPr>
            <a:r>
              <a:rPr lang="en-IN" sz="2400" dirty="0"/>
              <a:t>Provision for all kinds of learning media example apps, pdfs, books and video tutorials.</a:t>
            </a:r>
          </a:p>
          <a:p>
            <a:pPr marL="285750" indent="-285750">
              <a:buFont typeface="Arial" panose="020B0604020202020204" pitchFamily="34" charset="0"/>
              <a:buChar char="•"/>
            </a:pPr>
            <a:r>
              <a:rPr lang="en-IN" sz="2400" dirty="0"/>
              <a:t>User can have tutors guiding them through issues faced which would be a paid option.</a:t>
            </a:r>
          </a:p>
          <a:p>
            <a:pPr marL="285750" indent="-285750">
              <a:buFont typeface="Arial" panose="020B0604020202020204" pitchFamily="34" charset="0"/>
              <a:buChar char="•"/>
            </a:pPr>
            <a:r>
              <a:rPr lang="en-IN" sz="2400" dirty="0"/>
              <a:t>Tutors have an option to register themselves separately.</a:t>
            </a:r>
          </a:p>
          <a:p>
            <a:pPr marL="742950" lvl="1"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17674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Target Users</a:t>
            </a:r>
          </a:p>
        </p:txBody>
      </p:sp>
      <p:sp>
        <p:nvSpPr>
          <p:cNvPr id="3" name="Content Placeholder 2"/>
          <p:cNvSpPr>
            <a:spLocks noGrp="1"/>
          </p:cNvSpPr>
          <p:nvPr>
            <p:ph idx="1"/>
          </p:nvPr>
        </p:nvSpPr>
        <p:spPr/>
        <p:txBody>
          <a:bodyPr/>
          <a:lstStyle/>
          <a:p>
            <a:r>
              <a:rPr lang="en-AU" dirty="0"/>
              <a:t>Students</a:t>
            </a:r>
          </a:p>
          <a:p>
            <a:r>
              <a:rPr lang="en-AU" dirty="0"/>
              <a:t>Software developers</a:t>
            </a:r>
          </a:p>
          <a:p>
            <a:r>
              <a:rPr lang="en-AU" dirty="0"/>
              <a:t>It engineers</a:t>
            </a:r>
          </a:p>
          <a:p>
            <a:r>
              <a:rPr lang="en-AU" dirty="0"/>
              <a:t>Professors</a:t>
            </a:r>
          </a:p>
          <a:p>
            <a:r>
              <a:rPr lang="en-AU" dirty="0"/>
              <a:t>Beginners</a:t>
            </a:r>
          </a:p>
          <a:p>
            <a:r>
              <a:rPr lang="en-AU" dirty="0"/>
              <a:t>Coders</a:t>
            </a:r>
          </a:p>
        </p:txBody>
      </p:sp>
    </p:spTree>
    <p:extLst>
      <p:ext uri="{BB962C8B-B14F-4D97-AF65-F5344CB8AC3E}">
        <p14:creationId xmlns:p14="http://schemas.microsoft.com/office/powerpoint/2010/main" val="330211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Responsibilities</a:t>
            </a:r>
          </a:p>
        </p:txBody>
      </p:sp>
      <p:sp>
        <p:nvSpPr>
          <p:cNvPr id="3" name="Content Placeholder 2"/>
          <p:cNvSpPr>
            <a:spLocks noGrp="1"/>
          </p:cNvSpPr>
          <p:nvPr>
            <p:ph idx="1"/>
          </p:nvPr>
        </p:nvSpPr>
        <p:spPr>
          <a:xfrm>
            <a:off x="1103312" y="1383957"/>
            <a:ext cx="10404947" cy="5181599"/>
          </a:xfrm>
        </p:spPr>
        <p:txBody>
          <a:bodyPr>
            <a:normAutofit fontScale="55000" lnSpcReduction="20000"/>
          </a:bodyPr>
          <a:lstStyle/>
          <a:p>
            <a:r>
              <a:rPr lang="en-AU" dirty="0"/>
              <a:t>(1) Luis Arevalos </a:t>
            </a:r>
          </a:p>
          <a:p>
            <a:pPr lvl="1"/>
            <a:r>
              <a:rPr lang="en-AU" dirty="0"/>
              <a:t>HTML and CSS design of</a:t>
            </a:r>
          </a:p>
          <a:p>
            <a:pPr lvl="2"/>
            <a:r>
              <a:rPr lang="en-AU" dirty="0"/>
              <a:t>Homepage, Search, Browse contents</a:t>
            </a:r>
          </a:p>
          <a:p>
            <a:pPr lvl="1"/>
            <a:r>
              <a:rPr lang="en-AU" dirty="0"/>
              <a:t>IT-Library Database Design</a:t>
            </a:r>
          </a:p>
          <a:p>
            <a:pPr lvl="1"/>
            <a:r>
              <a:rPr lang="en-AU" dirty="0"/>
              <a:t>PHP programming for the global search</a:t>
            </a:r>
          </a:p>
          <a:p>
            <a:pPr lvl="1"/>
            <a:r>
              <a:rPr lang="en-AU" dirty="0"/>
              <a:t>PHP programming for Hot Topics and New Courses on Homepage and footer.</a:t>
            </a:r>
          </a:p>
          <a:p>
            <a:r>
              <a:rPr lang="en-AU" dirty="0"/>
              <a:t>(2) </a:t>
            </a:r>
            <a:r>
              <a:rPr lang="en-AU" dirty="0" err="1"/>
              <a:t>Harshvardhan</a:t>
            </a:r>
            <a:r>
              <a:rPr lang="en-AU" dirty="0"/>
              <a:t> </a:t>
            </a:r>
            <a:r>
              <a:rPr lang="en-AU" dirty="0" err="1"/>
              <a:t>shirole</a:t>
            </a:r>
            <a:r>
              <a:rPr lang="en-AU" dirty="0"/>
              <a:t> </a:t>
            </a:r>
          </a:p>
          <a:p>
            <a:pPr lvl="1"/>
            <a:r>
              <a:rPr lang="en-AU" dirty="0"/>
              <a:t>– HTML and CSS design of</a:t>
            </a:r>
          </a:p>
          <a:p>
            <a:pPr lvl="2"/>
            <a:r>
              <a:rPr lang="en-AU" dirty="0"/>
              <a:t>Global category, </a:t>
            </a:r>
            <a:r>
              <a:rPr lang="en-AU" dirty="0" err="1"/>
              <a:t>Categoty</a:t>
            </a:r>
            <a:r>
              <a:rPr lang="en-AU" dirty="0"/>
              <a:t> profiles</a:t>
            </a:r>
          </a:p>
          <a:p>
            <a:pPr lvl="1"/>
            <a:r>
              <a:rPr lang="en-AU" dirty="0"/>
              <a:t>Research from different materials</a:t>
            </a:r>
          </a:p>
          <a:p>
            <a:pPr lvl="1"/>
            <a:r>
              <a:rPr lang="en-AU" dirty="0"/>
              <a:t>PHP programming to work with categories</a:t>
            </a:r>
          </a:p>
          <a:p>
            <a:pPr lvl="0">
              <a:buClr>
                <a:srgbClr val="1E5155">
                  <a:lumMod val="40000"/>
                  <a:lumOff val="60000"/>
                </a:srgbClr>
              </a:buClr>
            </a:pPr>
            <a:r>
              <a:rPr lang="en-AU" dirty="0"/>
              <a:t>(3) </a:t>
            </a:r>
            <a:r>
              <a:rPr lang="en-AU" dirty="0">
                <a:solidFill>
                  <a:prstClr val="white"/>
                </a:solidFill>
              </a:rPr>
              <a:t>Syed </a:t>
            </a:r>
            <a:r>
              <a:rPr lang="en-AU" dirty="0" err="1">
                <a:solidFill>
                  <a:prstClr val="white"/>
                </a:solidFill>
              </a:rPr>
              <a:t>Shareq</a:t>
            </a:r>
            <a:r>
              <a:rPr lang="en-AU" dirty="0">
                <a:solidFill>
                  <a:prstClr val="white"/>
                </a:solidFill>
              </a:rPr>
              <a:t> Ahmed</a:t>
            </a:r>
          </a:p>
          <a:p>
            <a:pPr lvl="1">
              <a:buClr>
                <a:srgbClr val="1E5155">
                  <a:lumMod val="40000"/>
                  <a:lumOff val="60000"/>
                </a:srgbClr>
              </a:buClr>
            </a:pPr>
            <a:r>
              <a:rPr lang="en-AU" dirty="0"/>
              <a:t>HTML and CSS design of</a:t>
            </a:r>
          </a:p>
          <a:p>
            <a:pPr lvl="2">
              <a:buClr>
                <a:srgbClr val="1E5155">
                  <a:lumMod val="40000"/>
                  <a:lumOff val="60000"/>
                </a:srgbClr>
              </a:buClr>
            </a:pPr>
            <a:r>
              <a:rPr lang="en-AU" dirty="0">
                <a:solidFill>
                  <a:prstClr val="white"/>
                </a:solidFill>
              </a:rPr>
              <a:t>Log in, Sign up, About us</a:t>
            </a:r>
          </a:p>
          <a:p>
            <a:pPr lvl="1">
              <a:buClr>
                <a:srgbClr val="1E5155">
                  <a:lumMod val="40000"/>
                  <a:lumOff val="60000"/>
                </a:srgbClr>
              </a:buClr>
            </a:pPr>
            <a:r>
              <a:rPr lang="en-AU" dirty="0">
                <a:solidFill>
                  <a:prstClr val="white"/>
                </a:solidFill>
              </a:rPr>
              <a:t>Create Database tables for login and users.</a:t>
            </a:r>
          </a:p>
          <a:p>
            <a:pPr lvl="1">
              <a:buClr>
                <a:srgbClr val="1E5155">
                  <a:lumMod val="40000"/>
                  <a:lumOff val="60000"/>
                </a:srgbClr>
              </a:buClr>
            </a:pPr>
            <a:r>
              <a:rPr lang="en-AU" dirty="0">
                <a:solidFill>
                  <a:prstClr val="white"/>
                </a:solidFill>
              </a:rPr>
              <a:t>PHP programming to enable log in</a:t>
            </a:r>
          </a:p>
          <a:p>
            <a:pPr lvl="0">
              <a:buClr>
                <a:srgbClr val="1E5155">
                  <a:lumMod val="40000"/>
                  <a:lumOff val="60000"/>
                </a:srgbClr>
              </a:buClr>
            </a:pPr>
            <a:r>
              <a:rPr lang="en-AU" dirty="0">
                <a:solidFill>
                  <a:prstClr val="white"/>
                </a:solidFill>
              </a:rPr>
              <a:t>(4) </a:t>
            </a:r>
            <a:r>
              <a:rPr lang="en-AU" dirty="0" err="1">
                <a:solidFill>
                  <a:prstClr val="white"/>
                </a:solidFill>
              </a:rPr>
              <a:t>Ajinkya</a:t>
            </a:r>
            <a:r>
              <a:rPr lang="en-AU" dirty="0">
                <a:solidFill>
                  <a:prstClr val="white"/>
                </a:solidFill>
              </a:rPr>
              <a:t> </a:t>
            </a:r>
            <a:r>
              <a:rPr lang="en-AU" dirty="0" err="1">
                <a:solidFill>
                  <a:prstClr val="white"/>
                </a:solidFill>
              </a:rPr>
              <a:t>Gagare</a:t>
            </a:r>
            <a:endParaRPr lang="en-AU" dirty="0">
              <a:solidFill>
                <a:prstClr val="white"/>
              </a:solidFill>
            </a:endParaRPr>
          </a:p>
          <a:p>
            <a:pPr lvl="1">
              <a:buClr>
                <a:srgbClr val="1E5155">
                  <a:lumMod val="40000"/>
                  <a:lumOff val="60000"/>
                </a:srgbClr>
              </a:buClr>
            </a:pPr>
            <a:r>
              <a:rPr lang="en-AU" dirty="0"/>
              <a:t>HTML and CSS design of	</a:t>
            </a:r>
          </a:p>
          <a:p>
            <a:pPr lvl="1">
              <a:buClr>
                <a:srgbClr val="1E5155">
                  <a:lumMod val="40000"/>
                  <a:lumOff val="60000"/>
                </a:srgbClr>
              </a:buClr>
            </a:pPr>
            <a:r>
              <a:rPr lang="en-AU" dirty="0">
                <a:solidFill>
                  <a:prstClr val="white"/>
                </a:solidFill>
              </a:rPr>
              <a:t>Sitemap, Breadcrumbs, Contact us</a:t>
            </a:r>
          </a:p>
          <a:p>
            <a:pPr lvl="1">
              <a:buClr>
                <a:srgbClr val="1E5155">
                  <a:lumMod val="40000"/>
                  <a:lumOff val="60000"/>
                </a:srgbClr>
              </a:buClr>
            </a:pPr>
            <a:r>
              <a:rPr lang="en-AU" dirty="0">
                <a:solidFill>
                  <a:prstClr val="white"/>
                </a:solidFill>
              </a:rPr>
              <a:t>PHP programming for breadcrumbs</a:t>
            </a:r>
          </a:p>
          <a:p>
            <a:endParaRPr lang="en-AU" dirty="0"/>
          </a:p>
          <a:p>
            <a:endParaRPr lang="en-AU" dirty="0"/>
          </a:p>
          <a:p>
            <a:endParaRPr lang="en-AU" dirty="0"/>
          </a:p>
        </p:txBody>
      </p:sp>
    </p:spTree>
    <p:extLst>
      <p:ext uri="{BB962C8B-B14F-4D97-AF65-F5344CB8AC3E}">
        <p14:creationId xmlns:p14="http://schemas.microsoft.com/office/powerpoint/2010/main" val="2181378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2687" y="1698939"/>
            <a:ext cx="8244565" cy="5632311"/>
          </a:xfrm>
          <a:prstGeom prst="rect">
            <a:avLst/>
          </a:prstGeom>
          <a:noFill/>
        </p:spPr>
        <p:txBody>
          <a:bodyPr wrap="none" rtlCol="0">
            <a:spAutoFit/>
          </a:bodyPr>
          <a:lstStyle/>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User Login / Sign Up</a:t>
            </a:r>
          </a:p>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Optimized Search Bar and Results</a:t>
            </a:r>
          </a:p>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Site Map</a:t>
            </a:r>
          </a:p>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Categories</a:t>
            </a:r>
          </a:p>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Tutorial Directories</a:t>
            </a:r>
          </a:p>
          <a:p>
            <a:pPr marL="571500" indent="-571500">
              <a:buFont typeface="Arial" panose="020B0604020202020204" pitchFamily="34" charset="0"/>
              <a:buChar char="•"/>
            </a:pPr>
            <a:r>
              <a:rPr lang="en-IN" sz="3600" dirty="0">
                <a:solidFill>
                  <a:schemeClr val="bg1"/>
                </a:solidFill>
                <a:effectLst>
                  <a:outerShdw blurRad="38100" dist="38100" dir="2700000" algn="tl">
                    <a:srgbClr val="000000">
                      <a:alpha val="43137"/>
                    </a:srgbClr>
                  </a:outerShdw>
                </a:effectLst>
              </a:rPr>
              <a:t>Trending Topics</a:t>
            </a:r>
          </a:p>
          <a:p>
            <a:endParaRPr lang="en-IN" sz="3600" dirty="0">
              <a:solidFill>
                <a:schemeClr val="bg1"/>
              </a:solidFill>
              <a:effectLst>
                <a:outerShdw blurRad="38100" dist="38100" dir="2700000" algn="tl">
                  <a:srgbClr val="000000">
                    <a:alpha val="43137"/>
                  </a:srgbClr>
                </a:outerShdw>
              </a:effectLst>
            </a:endParaRPr>
          </a:p>
          <a:p>
            <a:pPr marL="571500" indent="-571500">
              <a:buFont typeface="Arial" panose="020B0604020202020204" pitchFamily="34" charset="0"/>
              <a:buChar char="•"/>
            </a:pPr>
            <a:endParaRPr lang="en-IN" sz="3600" dirty="0">
              <a:solidFill>
                <a:schemeClr val="bg1"/>
              </a:solidFill>
              <a:effectLst>
                <a:outerShdw blurRad="38100" dist="38100" dir="2700000" algn="tl">
                  <a:srgbClr val="000000">
                    <a:alpha val="43137"/>
                  </a:srgbClr>
                </a:outerShdw>
              </a:effectLst>
            </a:endParaRPr>
          </a:p>
          <a:p>
            <a:pPr marL="571500" indent="-571500">
              <a:buFont typeface="Arial" panose="020B0604020202020204" pitchFamily="34" charset="0"/>
              <a:buChar char="•"/>
            </a:pPr>
            <a:endParaRPr lang="en-IN" sz="3600" dirty="0">
              <a:solidFill>
                <a:schemeClr val="bg1"/>
              </a:solidFill>
              <a:effectLst>
                <a:outerShdw blurRad="38100" dist="38100" dir="2700000" algn="tl">
                  <a:srgbClr val="000000">
                    <a:alpha val="43137"/>
                  </a:srgbClr>
                </a:outerShdw>
              </a:effectLst>
            </a:endParaRPr>
          </a:p>
          <a:p>
            <a:pPr marL="571500" indent="-571500">
              <a:buFont typeface="Arial" panose="020B0604020202020204" pitchFamily="34" charset="0"/>
              <a:buChar char="•"/>
            </a:pPr>
            <a:endParaRPr lang="en-IN" sz="3600"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4767874" y="192505"/>
            <a:ext cx="2623603" cy="769441"/>
          </a:xfrm>
          <a:prstGeom prst="rect">
            <a:avLst/>
          </a:prstGeom>
          <a:noFill/>
        </p:spPr>
        <p:txBody>
          <a:bodyPr wrap="none" rtlCol="0">
            <a:spAutoFit/>
          </a:bodyPr>
          <a:lstStyle/>
          <a:p>
            <a:r>
              <a:rPr lang="en-IN" sz="4400" b="1" dirty="0"/>
              <a:t>Features</a:t>
            </a:r>
            <a:r>
              <a:rPr lang="en-IN" sz="4400" b="1" u="sng" dirty="0"/>
              <a:t>:</a:t>
            </a:r>
          </a:p>
        </p:txBody>
      </p:sp>
    </p:spTree>
    <p:extLst>
      <p:ext uri="{BB962C8B-B14F-4D97-AF65-F5344CB8AC3E}">
        <p14:creationId xmlns:p14="http://schemas.microsoft.com/office/powerpoint/2010/main" val="36307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fade">
                                      <p:cBhvr>
                                        <p:cTn id="34" dur="1000"/>
                                        <p:tgtEl>
                                          <p:spTgt spid="2">
                                            <p:txEl>
                                              <p:pRg st="3" end="3"/>
                                            </p:txEl>
                                          </p:spTgt>
                                        </p:tgtEl>
                                      </p:cBhvr>
                                    </p:animEffect>
                                    <p:anim calcmode="lin" valueType="num">
                                      <p:cBhvr>
                                        <p:cTn id="3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fade">
                                      <p:cBhvr>
                                        <p:cTn id="41" dur="1000"/>
                                        <p:tgtEl>
                                          <p:spTgt spid="2">
                                            <p:txEl>
                                              <p:pRg st="4" end="4"/>
                                            </p:txEl>
                                          </p:spTgt>
                                        </p:tgtEl>
                                      </p:cBhvr>
                                    </p:animEffect>
                                    <p:anim calcmode="lin" valueType="num">
                                      <p:cBhvr>
                                        <p:cTn id="4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fade">
                                      <p:cBhvr>
                                        <p:cTn id="48" dur="1000"/>
                                        <p:tgtEl>
                                          <p:spTgt spid="2">
                                            <p:txEl>
                                              <p:pRg st="5" end="5"/>
                                            </p:txEl>
                                          </p:spTgt>
                                        </p:tgtEl>
                                      </p:cBhvr>
                                    </p:animEffect>
                                    <p:anim calcmode="lin" valueType="num">
                                      <p:cBhvr>
                                        <p:cTn id="4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1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83495922"/>
              </p:ext>
            </p:extLst>
          </p:nvPr>
        </p:nvGraphicFramePr>
        <p:xfrm>
          <a:off x="625153" y="160157"/>
          <a:ext cx="9688222" cy="16898953"/>
        </p:xfrm>
        <a:graphic>
          <a:graphicData uri="http://schemas.openxmlformats.org/drawingml/2006/table">
            <a:tbl>
              <a:tblPr firstRow="1" bandRow="1">
                <a:tableStyleId>{5C22544A-7EE6-4342-B048-85BDC9FD1C3A}</a:tableStyleId>
              </a:tblPr>
              <a:tblGrid>
                <a:gridCol w="1076469">
                  <a:extLst>
                    <a:ext uri="{9D8B030D-6E8A-4147-A177-3AD203B41FA5}">
                      <a16:colId xmlns:a16="http://schemas.microsoft.com/office/drawing/2014/main" val="20000"/>
                    </a:ext>
                  </a:extLst>
                </a:gridCol>
                <a:gridCol w="1076469">
                  <a:extLst>
                    <a:ext uri="{9D8B030D-6E8A-4147-A177-3AD203B41FA5}">
                      <a16:colId xmlns:a16="http://schemas.microsoft.com/office/drawing/2014/main" val="20001"/>
                    </a:ext>
                  </a:extLst>
                </a:gridCol>
                <a:gridCol w="1006265">
                  <a:extLst>
                    <a:ext uri="{9D8B030D-6E8A-4147-A177-3AD203B41FA5}">
                      <a16:colId xmlns:a16="http://schemas.microsoft.com/office/drawing/2014/main" val="20002"/>
                    </a:ext>
                  </a:extLst>
                </a:gridCol>
                <a:gridCol w="1146675">
                  <a:extLst>
                    <a:ext uri="{9D8B030D-6E8A-4147-A177-3AD203B41FA5}">
                      <a16:colId xmlns:a16="http://schemas.microsoft.com/office/drawing/2014/main" val="20003"/>
                    </a:ext>
                  </a:extLst>
                </a:gridCol>
                <a:gridCol w="1076469">
                  <a:extLst>
                    <a:ext uri="{9D8B030D-6E8A-4147-A177-3AD203B41FA5}">
                      <a16:colId xmlns:a16="http://schemas.microsoft.com/office/drawing/2014/main" val="20004"/>
                    </a:ext>
                  </a:extLst>
                </a:gridCol>
                <a:gridCol w="1070776">
                  <a:extLst>
                    <a:ext uri="{9D8B030D-6E8A-4147-A177-3AD203B41FA5}">
                      <a16:colId xmlns:a16="http://schemas.microsoft.com/office/drawing/2014/main" val="20005"/>
                    </a:ext>
                  </a:extLst>
                </a:gridCol>
                <a:gridCol w="1082161">
                  <a:extLst>
                    <a:ext uri="{9D8B030D-6E8A-4147-A177-3AD203B41FA5}">
                      <a16:colId xmlns:a16="http://schemas.microsoft.com/office/drawing/2014/main" val="20006"/>
                    </a:ext>
                  </a:extLst>
                </a:gridCol>
                <a:gridCol w="1076469">
                  <a:extLst>
                    <a:ext uri="{9D8B030D-6E8A-4147-A177-3AD203B41FA5}">
                      <a16:colId xmlns:a16="http://schemas.microsoft.com/office/drawing/2014/main" val="20007"/>
                    </a:ext>
                  </a:extLst>
                </a:gridCol>
                <a:gridCol w="1076469">
                  <a:extLst>
                    <a:ext uri="{9D8B030D-6E8A-4147-A177-3AD203B41FA5}">
                      <a16:colId xmlns:a16="http://schemas.microsoft.com/office/drawing/2014/main" val="20008"/>
                    </a:ext>
                  </a:extLst>
                </a:gridCol>
              </a:tblGrid>
              <a:tr h="3173915">
                <a:tc>
                  <a:txBody>
                    <a:bodyPr/>
                    <a:lstStyle/>
                    <a:p>
                      <a:r>
                        <a:rPr lang="en-AU" dirty="0"/>
                        <a:t>Activities</a:t>
                      </a:r>
                    </a:p>
                  </a:txBody>
                  <a:tcPr/>
                </a:tc>
                <a:tc>
                  <a:txBody>
                    <a:bodyPr/>
                    <a:lstStyle/>
                    <a:p>
                      <a:r>
                        <a:rPr lang="en-AU" dirty="0"/>
                        <a:t>Planning</a:t>
                      </a:r>
                    </a:p>
                  </a:txBody>
                  <a:tcPr/>
                </a:tc>
                <a:tc>
                  <a:txBody>
                    <a:bodyPr/>
                    <a:lstStyle/>
                    <a:p>
                      <a:r>
                        <a:rPr lang="en-AU" dirty="0"/>
                        <a:t>Requirement</a:t>
                      </a:r>
                      <a:r>
                        <a:rPr lang="en-AU" baseline="0" dirty="0"/>
                        <a:t>  gathering</a:t>
                      </a:r>
                      <a:endParaRPr lang="en-AU" dirty="0"/>
                    </a:p>
                  </a:txBody>
                  <a:tcPr/>
                </a:tc>
                <a:tc>
                  <a:txBody>
                    <a:bodyPr/>
                    <a:lstStyle/>
                    <a:p>
                      <a:r>
                        <a:rPr lang="en-AU" dirty="0"/>
                        <a:t>Implementation</a:t>
                      </a:r>
                      <a:r>
                        <a:rPr lang="en-AU" baseline="0" dirty="0"/>
                        <a:t> and coding</a:t>
                      </a:r>
                      <a:endParaRPr lang="en-AU" dirty="0"/>
                    </a:p>
                  </a:txBody>
                  <a:tcPr/>
                </a:tc>
                <a:tc>
                  <a:txBody>
                    <a:bodyPr/>
                    <a:lstStyle/>
                    <a:p>
                      <a:r>
                        <a:rPr lang="en-AU" dirty="0"/>
                        <a:t>Implementation and coding</a:t>
                      </a:r>
                    </a:p>
                  </a:txBody>
                  <a:tcPr/>
                </a:tc>
                <a:tc>
                  <a:txBody>
                    <a:bodyPr/>
                    <a:lstStyle/>
                    <a:p>
                      <a:r>
                        <a:rPr lang="en-AU" dirty="0"/>
                        <a:t>Deployment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Deployment</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Deployment</a:t>
                      </a:r>
                    </a:p>
                  </a:txBody>
                  <a:tcPr/>
                </a:tc>
                <a:tc>
                  <a:txBody>
                    <a:bodyPr/>
                    <a:lstStyle/>
                    <a:p>
                      <a:r>
                        <a:rPr lang="en-AU" dirty="0"/>
                        <a:t>Deployment</a:t>
                      </a:r>
                    </a:p>
                  </a:txBody>
                  <a:tcPr/>
                </a:tc>
                <a:extLst>
                  <a:ext uri="{0D108BD9-81ED-4DB2-BD59-A6C34878D82A}">
                    <a16:rowId xmlns:a16="http://schemas.microsoft.com/office/drawing/2014/main" val="10000"/>
                  </a:ext>
                </a:extLst>
              </a:tr>
              <a:tr h="1372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 01</a:t>
                      </a:r>
                    </a:p>
                    <a:p>
                      <a:endParaRPr lang="en-AU" dirty="0"/>
                    </a:p>
                  </a:txBody>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1"/>
                  </a:ext>
                </a:extLst>
              </a:tr>
              <a:tr h="1372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a:t>
                      </a:r>
                      <a:r>
                        <a:rPr lang="en-AU" baseline="0" dirty="0"/>
                        <a:t> 02</a:t>
                      </a:r>
                      <a:endParaRPr lang="en-AU" dirty="0"/>
                    </a:p>
                    <a:p>
                      <a:endParaRPr lang="en-AU" dirty="0"/>
                    </a:p>
                  </a:txBody>
                  <a:tcPr/>
                </a:tc>
                <a:tc>
                  <a:txBody>
                    <a:bodyPr/>
                    <a:lstStyle/>
                    <a:p>
                      <a:endParaRPr lang="en-AU" dirty="0"/>
                    </a:p>
                  </a:txBody>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2"/>
                  </a:ext>
                </a:extLst>
              </a:tr>
              <a:tr h="1372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a:t>
                      </a:r>
                      <a:r>
                        <a:rPr lang="en-AU" baseline="0" dirty="0"/>
                        <a:t> 03</a:t>
                      </a:r>
                      <a:endParaRPr lang="en-AU" dirty="0"/>
                    </a:p>
                    <a:p>
                      <a:endParaRPr lang="en-AU" dirty="0"/>
                    </a:p>
                  </a:txBody>
                  <a:tcPr/>
                </a:tc>
                <a:tc>
                  <a:txBody>
                    <a:bodyPr/>
                    <a:lstStyle/>
                    <a:p>
                      <a:endParaRPr lang="en-AU" dirty="0"/>
                    </a:p>
                  </a:txBody>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3"/>
                  </a:ext>
                </a:extLst>
              </a:tr>
              <a:tr h="1372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a:t>
                      </a:r>
                      <a:r>
                        <a:rPr lang="en-AU" baseline="0" dirty="0"/>
                        <a:t> 04</a:t>
                      </a:r>
                      <a:endParaRPr lang="en-AU" dirty="0"/>
                    </a:p>
                    <a:p>
                      <a:endParaRPr lang="en-AU" dirty="0"/>
                    </a:p>
                  </a:txBody>
                  <a:tcPr/>
                </a:tc>
                <a:tc>
                  <a:txBody>
                    <a:bodyPr/>
                    <a:lstStyle/>
                    <a:p>
                      <a:endParaRPr lang="en-AU" dirty="0"/>
                    </a:p>
                  </a:txBody>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4"/>
                  </a:ext>
                </a:extLst>
              </a:tr>
              <a:tr h="1629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a:t>
                      </a:r>
                      <a:r>
                        <a:rPr lang="en-AU" baseline="0" dirty="0"/>
                        <a:t> 05</a:t>
                      </a:r>
                      <a:endParaRPr lang="en-AU" dirty="0"/>
                    </a:p>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solidFill>
                      <a:srgbClr val="00B050"/>
                    </a:solidFill>
                  </a:tcPr>
                </a:tc>
                <a:tc>
                  <a:txBody>
                    <a:bodyPr/>
                    <a:lstStyle/>
                    <a:p>
                      <a:endParaRPr lang="en-AU" dirty="0"/>
                    </a:p>
                  </a:txBody>
                  <a:tcPr>
                    <a:solidFill>
                      <a:srgbClr val="00B050"/>
                    </a:solidFill>
                  </a:tcPr>
                </a:tc>
                <a:tc>
                  <a:txBody>
                    <a:bodyPr/>
                    <a:lstStyle/>
                    <a:p>
                      <a:r>
                        <a:rPr lang="en-AU" dirty="0"/>
                        <a:t>First Milestone</a:t>
                      </a:r>
                    </a:p>
                  </a:txBody>
                  <a:tcPr>
                    <a:solidFill>
                      <a:schemeClr val="accent6"/>
                    </a:solidFill>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5"/>
                  </a:ext>
                </a:extLst>
              </a:tr>
              <a:tr h="13725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 06</a:t>
                      </a:r>
                    </a:p>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0006"/>
                  </a:ext>
                </a:extLst>
              </a:tr>
              <a:tr h="1887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Week 07</a:t>
                      </a:r>
                    </a:p>
                    <a:p>
                      <a:endParaRPr lang="en-AU" dirty="0"/>
                    </a:p>
                  </a:txBody>
                  <a:tcPr/>
                </a:tc>
                <a:tc>
                  <a:txBody>
                    <a:bodyPr/>
                    <a:lstStyle/>
                    <a:p>
                      <a:endParaRPr lang="en-AU"/>
                    </a:p>
                  </a:txBody>
                  <a:tcPr/>
                </a:tc>
                <a:tc>
                  <a:txBody>
                    <a:bodyPr/>
                    <a:lstStyle/>
                    <a:p>
                      <a:endParaRPr lang="en-AU" dirty="0"/>
                    </a:p>
                  </a:txBody>
                  <a:tcPr/>
                </a:tc>
                <a:tc>
                  <a:txBody>
                    <a:bodyPr/>
                    <a:lstStyle/>
                    <a:p>
                      <a:endParaRPr lang="en-AU" dirty="0"/>
                    </a:p>
                  </a:txBody>
                  <a:tcPr/>
                </a:tc>
                <a:tc>
                  <a:txBody>
                    <a:bodyPr/>
                    <a:lstStyle/>
                    <a:p>
                      <a:endParaRPr lang="en-AU" dirty="0"/>
                    </a:p>
                  </a:txBody>
                  <a:tcPr>
                    <a:solidFill>
                      <a:schemeClr val="accent6"/>
                    </a:solidFill>
                  </a:tcPr>
                </a:tc>
                <a:tc>
                  <a:txBody>
                    <a:bodyPr/>
                    <a:lstStyle/>
                    <a:p>
                      <a:endParaRPr lang="en-AU" i="1" dirty="0"/>
                    </a:p>
                  </a:txBody>
                  <a:tcPr>
                    <a:solidFill>
                      <a:schemeClr val="accent6"/>
                    </a:solidFill>
                  </a:tcPr>
                </a:tc>
                <a:tc>
                  <a:txBody>
                    <a:bodyPr/>
                    <a:lstStyle/>
                    <a:p>
                      <a:endParaRPr lang="en-AU" dirty="0"/>
                    </a:p>
                  </a:txBody>
                  <a:tcPr>
                    <a:solidFill>
                      <a:schemeClr val="accent6"/>
                    </a:solidFill>
                  </a:tcPr>
                </a:tc>
                <a:tc>
                  <a:txBody>
                    <a:bodyPr/>
                    <a:lstStyle/>
                    <a:p>
                      <a:r>
                        <a:rPr lang="en-AU" dirty="0"/>
                        <a:t>Second</a:t>
                      </a:r>
                      <a:r>
                        <a:rPr lang="en-AU" baseline="0" dirty="0"/>
                        <a:t> Milestone</a:t>
                      </a:r>
                      <a:endParaRPr lang="en-AU" dirty="0"/>
                    </a:p>
                  </a:txBody>
                  <a:tcPr>
                    <a:solidFill>
                      <a:schemeClr val="accent6"/>
                    </a:solidFill>
                  </a:tcPr>
                </a:tc>
                <a:tc>
                  <a:txBody>
                    <a:bodyPr/>
                    <a:lstStyle/>
                    <a:p>
                      <a:endParaRPr lang="en-AU" dirty="0"/>
                    </a:p>
                  </a:txBody>
                  <a:tcPr/>
                </a:tc>
                <a:extLst>
                  <a:ext uri="{0D108BD9-81ED-4DB2-BD59-A6C34878D82A}">
                    <a16:rowId xmlns:a16="http://schemas.microsoft.com/office/drawing/2014/main" val="10007"/>
                  </a:ext>
                </a:extLst>
              </a:tr>
              <a:tr h="1115159">
                <a:tc>
                  <a:txBody>
                    <a:bodyPr/>
                    <a:lstStyle/>
                    <a:p>
                      <a:r>
                        <a:rPr lang="en-AU" dirty="0"/>
                        <a:t>Week</a:t>
                      </a:r>
                      <a:r>
                        <a:rPr lang="en-AU" baseline="0" dirty="0"/>
                        <a:t> 08</a:t>
                      </a:r>
                      <a:endParaRPr lang="en-AU" dirty="0"/>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tc>
                <a:extLst>
                  <a:ext uri="{0D108BD9-81ED-4DB2-BD59-A6C34878D82A}">
                    <a16:rowId xmlns:a16="http://schemas.microsoft.com/office/drawing/2014/main" val="10008"/>
                  </a:ext>
                </a:extLst>
              </a:tr>
              <a:tr h="1115159">
                <a:tc>
                  <a:txBody>
                    <a:bodyPr/>
                    <a:lstStyle/>
                    <a:p>
                      <a:r>
                        <a:rPr lang="en-AU" dirty="0"/>
                        <a:t>Week 09</a:t>
                      </a:r>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solidFill>
                      <a:schemeClr val="accent6"/>
                    </a:solidFill>
                  </a:tcPr>
                </a:tc>
                <a:tc>
                  <a:txBody>
                    <a:bodyPr/>
                    <a:lstStyle/>
                    <a:p>
                      <a:endParaRPr lang="en-AU" dirty="0"/>
                    </a:p>
                  </a:txBody>
                  <a:tcPr>
                    <a:solidFill>
                      <a:schemeClr val="accent6"/>
                    </a:solidFill>
                  </a:tcPr>
                </a:tc>
                <a:extLst>
                  <a:ext uri="{0D108BD9-81ED-4DB2-BD59-A6C34878D82A}">
                    <a16:rowId xmlns:a16="http://schemas.microsoft.com/office/drawing/2014/main" val="10009"/>
                  </a:ext>
                </a:extLst>
              </a:tr>
              <a:tr h="1115159">
                <a:tc>
                  <a:txBody>
                    <a:bodyPr/>
                    <a:lstStyle/>
                    <a:p>
                      <a:r>
                        <a:rPr lang="en-AU" dirty="0"/>
                        <a:t>Week</a:t>
                      </a:r>
                      <a:r>
                        <a:rPr lang="en-AU" baseline="0" dirty="0"/>
                        <a:t> 10</a:t>
                      </a:r>
                      <a:endParaRPr lang="en-AU" dirty="0"/>
                    </a:p>
                  </a:txBody>
                  <a:tcPr/>
                </a:tc>
                <a:tc>
                  <a:txBody>
                    <a:bodyPr/>
                    <a:lstStyle/>
                    <a:p>
                      <a:endParaRPr lang="en-AU"/>
                    </a:p>
                  </a:txBody>
                  <a:tcPr/>
                </a:tc>
                <a:tc>
                  <a:txBody>
                    <a:bodyPr/>
                    <a:lstStyle/>
                    <a:p>
                      <a:endParaRPr lang="en-AU"/>
                    </a:p>
                  </a:txBody>
                  <a:tcPr/>
                </a:tc>
                <a:tc>
                  <a:txBody>
                    <a:bodyPr/>
                    <a:lstStyle/>
                    <a:p>
                      <a:endParaRPr lang="en-AU"/>
                    </a:p>
                  </a:txBody>
                  <a:tcPr/>
                </a:tc>
                <a:tc>
                  <a:txBody>
                    <a:bodyPr/>
                    <a:lstStyle/>
                    <a:p>
                      <a:endParaRPr lang="en-AU" dirty="0"/>
                    </a:p>
                  </a:txBody>
                  <a:tcPr/>
                </a:tc>
                <a:tc>
                  <a:txBody>
                    <a:bodyPr/>
                    <a:lstStyle/>
                    <a:p>
                      <a:endParaRPr lang="en-AU" dirty="0"/>
                    </a:p>
                  </a:txBody>
                  <a:tcPr>
                    <a:solidFill>
                      <a:schemeClr val="accent6">
                        <a:lumMod val="75000"/>
                      </a:schemeClr>
                    </a:solidFill>
                  </a:tcPr>
                </a:tc>
                <a:tc>
                  <a:txBody>
                    <a:bodyPr/>
                    <a:lstStyle/>
                    <a:p>
                      <a:endParaRPr lang="en-AU" dirty="0"/>
                    </a:p>
                  </a:txBody>
                  <a:tcPr>
                    <a:solidFill>
                      <a:schemeClr val="accent6">
                        <a:lumMod val="75000"/>
                      </a:schemeClr>
                    </a:solidFill>
                  </a:tcPr>
                </a:tc>
                <a:tc>
                  <a:txBody>
                    <a:bodyPr/>
                    <a:lstStyle/>
                    <a:p>
                      <a:endParaRPr lang="en-AU" dirty="0"/>
                    </a:p>
                  </a:txBody>
                  <a:tcPr>
                    <a:solidFill>
                      <a:schemeClr val="accent6">
                        <a:lumMod val="75000"/>
                      </a:schemeClr>
                    </a:solidFill>
                  </a:tcPr>
                </a:tc>
                <a:tc>
                  <a:txBody>
                    <a:bodyPr/>
                    <a:lstStyle/>
                    <a:p>
                      <a:endParaRPr lang="en-AU" dirty="0"/>
                    </a:p>
                  </a:txBody>
                  <a:tcPr>
                    <a:solidFill>
                      <a:schemeClr val="accent6">
                        <a:lumMod val="7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631173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395</TotalTime>
  <Words>814</Words>
  <Application>Microsoft Office PowerPoint</Application>
  <PresentationFormat>Widescreen</PresentationFormat>
  <Paragraphs>151</Paragraphs>
  <Slides>35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Bernard MT Condensed</vt:lpstr>
      <vt:lpstr>Calibri</vt:lpstr>
      <vt:lpstr>Century Gothic</vt:lpstr>
      <vt:lpstr>Wingdings</vt:lpstr>
      <vt:lpstr>Wingdings 3</vt:lpstr>
      <vt:lpstr>Ion</vt:lpstr>
      <vt:lpstr>PowerPoint Presentation</vt:lpstr>
      <vt:lpstr>PowerPoint Presentation</vt:lpstr>
      <vt:lpstr>PowerPoint Presentation</vt:lpstr>
      <vt:lpstr>PowerPoint Presentation</vt:lpstr>
      <vt:lpstr>                    Target Users</vt:lpstr>
      <vt:lpstr>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 In &amp; Sign up</vt:lpstr>
      <vt:lpstr>INFORMATION ENTERED</vt:lpstr>
      <vt:lpstr>User information implementation</vt:lpstr>
      <vt:lpstr>Accessing the user accounts</vt:lpstr>
      <vt:lpstr>THANK YOU &amp; HAVE A GOOD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ajink</dc:creator>
  <cp:lastModifiedBy>Luis Daniel Arevalos</cp:lastModifiedBy>
  <cp:revision>88</cp:revision>
  <dcterms:created xsi:type="dcterms:W3CDTF">2017-04-11T17:08:31Z</dcterms:created>
  <dcterms:modified xsi:type="dcterms:W3CDTF">2017-04-14T06:54:18Z</dcterms:modified>
</cp:coreProperties>
</file>